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2"/>
  </p:notesMasterIdLst>
  <p:sldIdLst>
    <p:sldId id="270" r:id="rId5"/>
    <p:sldId id="287" r:id="rId6"/>
    <p:sldId id="295" r:id="rId7"/>
    <p:sldId id="299" r:id="rId8"/>
    <p:sldId id="288" r:id="rId9"/>
    <p:sldId id="300" r:id="rId10"/>
    <p:sldId id="289" r:id="rId11"/>
    <p:sldId id="298" r:id="rId12"/>
    <p:sldId id="302" r:id="rId13"/>
    <p:sldId id="296" r:id="rId14"/>
    <p:sldId id="290" r:id="rId15"/>
    <p:sldId id="297" r:id="rId16"/>
    <p:sldId id="304" r:id="rId17"/>
    <p:sldId id="291" r:id="rId18"/>
    <p:sldId id="303" r:id="rId19"/>
    <p:sldId id="294" r:id="rId20"/>
    <p:sldId id="293" r:id="rId21"/>
  </p:sldIdLst>
  <p:sldSz cx="9144000" cy="6858000" type="screen4x3"/>
  <p:notesSz cx="6858000" cy="9144000"/>
  <p:embeddedFontLst>
    <p:embeddedFont>
      <p:font typeface="メイリオ" panose="020B0604030504040204" pitchFamily="34" charset="-128"/>
      <p:regular r:id="rId23"/>
      <p:bold r:id="rId24"/>
      <p:italic r:id="rId25"/>
      <p:boldItalic r:id="rId26"/>
    </p:embeddedFont>
    <p:embeddedFont>
      <p:font typeface="游ゴシック" panose="020B0400000000000000" pitchFamily="34" charset="-128"/>
      <p:regular r:id="rId27"/>
      <p:bold r:id="rId28"/>
    </p:embeddedFont>
    <p:embeddedFont>
      <p:font typeface="Bahnschrift Condensed" panose="020B0604020202020204" charset="0"/>
      <p:regular r:id="rId29"/>
      <p:bold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0000"/>
    <a:srgbClr val="FF7C80"/>
    <a:srgbClr val="74CAEE"/>
    <a:srgbClr val="FFFFFF"/>
    <a:srgbClr val="CC99FF"/>
    <a:srgbClr val="FF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DFA904-DE97-4DBC-A27F-5299B88FC2CD}" v="230" vWet="230" dt="2020-02-05T09:14:02.423"/>
    <p1510:client id="{95336ABF-6CE9-4520-A310-1A3DAE88ED59}" v="1206" dt="2020-02-05T07:40:11.076"/>
    <p1510:client id="{FEB98360-6DA5-81AD-7DF9-EA495D1FCC92}" v="42" dt="2020-02-05T09:13:46.6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2246-DBFD-4EF9-A53E-3603791B3A16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3A8A-C14E-4B21-B228-4D1831F8E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7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4AD6-C6A9-4C5E-9788-5C2956ACA0A8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6CDE-FCEC-4058-B41A-998C8FCC4EBB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3BB-D60E-4F0F-97CD-09689C5E4BBA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7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B36-C508-40AE-B247-FC9A50C8DBAB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B782-27F3-4FB3-ACB7-CDC9C0AFB335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9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18D1-0398-4067-9E1C-38DF593B8084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1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C487-9278-492A-9780-752495BDFA7F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8CC-CBF0-4394-86CE-A092A6A51B4B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5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68A3-9745-4A15-BE94-C4602B5C659F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3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E00E-426C-48D1-B2CB-F76EB1D20E37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9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57D-7C86-4F08-99ED-0A1F3A3FAC23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3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17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F90C-90C9-47DA-9961-AED210D9633D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Bahnschrift Condensed" panose="020B0502040204020203" pitchFamily="34" charset="0"/>
              </a:defRPr>
            </a:lvl1pPr>
          </a:lstStyle>
          <a:p>
            <a:fld id="{A1D1B427-6BB8-45E6-A1F2-9E04AE67DC9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865943"/>
              </p:ext>
            </p:extLst>
          </p:nvPr>
        </p:nvGraphicFramePr>
        <p:xfrm>
          <a:off x="599845" y="969361"/>
          <a:ext cx="6144578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211158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2019.11.13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書類作成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1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2019.11.27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ガチャチケットについて追記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チケットを所持している場合の</a:t>
                      </a:r>
                      <a:r>
                        <a:rPr kumimoji="1" lang="en-US" altLang="ja-JP" sz="800"/>
                        <a:t>UI</a:t>
                      </a:r>
                      <a:r>
                        <a:rPr kumimoji="1" lang="ja-JP" altLang="en-US" sz="800"/>
                        <a:t>を追記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2019.11.30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ガチャの抽選方法について追記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7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2019.12.04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7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スタンプにカードの内容修正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クリスタル不足画面を削除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スタンプのアイテムを直接付与に変更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2019.12.25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アイテムの詳細について追加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2020.01.27</a:t>
                      </a:r>
                      <a:endParaRPr kumimoji="1" lang="ja-JP" altLang="en-US" sz="800"/>
                    </a:p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kumimoji="1" lang="ja-JP" altLang="en-US" sz="800" b="0">
                          <a:latin typeface="+mn-ea"/>
                        </a:rPr>
                        <a:t>  ガチャの種類について追記（鈴木）</a:t>
                      </a:r>
                      <a:endParaRPr kumimoji="1" lang="en-US" altLang="ja-JP" sz="800" b="0"/>
                    </a:p>
                    <a:p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kumimoji="1" lang="ja-JP" altLang="en-US" sz="800" b="0">
                          <a:latin typeface="+mn-ea"/>
                        </a:rPr>
                        <a:t>  ガチャのピックアップについて記載（鈴木）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>
                          <a:latin typeface="+mn-ea"/>
                        </a:rPr>
                        <a:t>p.6</a:t>
                      </a:r>
                      <a:r>
                        <a:rPr kumimoji="1" lang="ja-JP" altLang="en-US" sz="800" b="0">
                          <a:latin typeface="+mn-ea"/>
                        </a:rPr>
                        <a:t>  ガチャ一覧画面を追加（鈴木）</a:t>
                      </a:r>
                      <a:endParaRPr kumimoji="1" lang="en-US" altLang="ja-JP" sz="800" b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>
                          <a:latin typeface="+mn-ea"/>
                        </a:rPr>
                        <a:t>p.7  </a:t>
                      </a:r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kumimoji="1" lang="ja-JP" altLang="en-US" sz="800" b="0">
                          <a:latin typeface="+mn-ea"/>
                        </a:rPr>
                        <a:t>  ガチャの種類について追記（鈴木）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kumimoji="1" lang="ja-JP" altLang="en-US" sz="800" b="0">
                          <a:latin typeface="+mn-ea"/>
                        </a:rPr>
                        <a:t>  ガチャチケットについて追記（鈴木）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>
                          <a:latin typeface="+mn-ea"/>
                        </a:rPr>
                        <a:t>p.10</a:t>
                      </a:r>
                      <a:r>
                        <a:rPr kumimoji="1" lang="ja-JP" altLang="en-US" sz="800" b="0">
                          <a:latin typeface="+mn-ea"/>
                        </a:rPr>
                        <a:t>  ガチャスタンプ確認画面について記載（鈴木）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800" b="0" i="0" u="none" strike="noStrike" noProof="0">
                          <a:latin typeface="Century Gothic"/>
                        </a:rPr>
                        <a:t>p.</a:t>
                      </a:r>
                      <a:r>
                        <a:rPr lang="en-US" sz="800" b="0" i="0" u="none" strike="noStrike" noProof="0">
                          <a:latin typeface="Century Gothic"/>
                        </a:rPr>
                        <a:t>8   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ガチャバナーの演出</a:t>
                      </a:r>
                      <a:r>
                        <a:rPr kumimoji="1" lang="ja-JP" sz="800" b="0" i="0" u="none" strike="noStrike" noProof="0">
                          <a:latin typeface="Century Gothic"/>
                        </a:rPr>
                        <a:t>を追加（鈴木）</a:t>
                      </a:r>
                      <a:endParaRPr kumimoji="1"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p.10 TR</a:t>
                      </a:r>
                      <a:r>
                        <a:rPr lang="ja-JP" altLang="en-US" sz="800"/>
                        <a:t>ストーリー確認用の画面遷移を追加（鈴木）</a:t>
                      </a:r>
                      <a:endParaRPr lang="en-US" altLang="ja-JP" sz="800"/>
                    </a:p>
                    <a:p>
                      <a:r>
                        <a:rPr kumimoji="1" lang="en-US" altLang="ja-JP" sz="800"/>
                        <a:t>p.14 web view</a:t>
                      </a:r>
                      <a:r>
                        <a:rPr kumimoji="1" lang="ja-JP" altLang="en-US" sz="800"/>
                        <a:t>について記載（</a:t>
                      </a:r>
                      <a:r>
                        <a:rPr lang="ja-JP" altLang="en-US" sz="800"/>
                        <a:t>鈴木</a:t>
                      </a:r>
                      <a:r>
                        <a:rPr kumimoji="1" lang="ja-JP" altLang="en-US" sz="800"/>
                        <a:t>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37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2020.02.05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p.2</a:t>
                      </a:r>
                      <a:r>
                        <a:rPr kumimoji="1" lang="ja-JP" altLang="en-US" sz="800"/>
                        <a:t>  ガチャの管理について記載（鈴木）</a:t>
                      </a:r>
                      <a:endParaRPr kumimoji="1" lang="en-US" altLang="ja-JP" sz="800"/>
                    </a:p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latin typeface="Century Gothic"/>
                        </a:rPr>
                        <a:t>p.8/9 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ガチャトップ画面のバナー説明を追記（鈴木）</a:t>
                      </a: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画面</a:t>
                      </a:r>
                      <a:r>
                        <a:rPr kumimoji="1" lang="en-US" altLang="ja-JP" sz="800" b="0" i="0" u="none" strike="noStrike" noProof="0">
                          <a:latin typeface="Century Gothic"/>
                        </a:rPr>
                        <a:t>ID</a:t>
                      </a: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を記載（鈴木）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9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18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52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70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666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622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68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56A57E1-FFC2-4E3C-8169-E6348A44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4" y="1012346"/>
            <a:ext cx="2599204" cy="4611017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99312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>
                <a:latin typeface="+mj-ea"/>
              </a:rPr>
              <a:t> </a:t>
            </a:r>
            <a:r>
              <a:rPr lang="en-US" altLang="ja-JP" sz="1400" b="1">
                <a:latin typeface="+mj-ea"/>
              </a:rPr>
              <a:t>ga100a </a:t>
            </a:r>
            <a:r>
              <a:rPr kumimoji="1" lang="ja-JP" altLang="en-US" sz="1400" b="1">
                <a:latin typeface="+mj-ea"/>
                <a:ea typeface="+mj-ea"/>
              </a:rPr>
              <a:t>ガチャ確認ダイアログ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9631"/>
              </p:ext>
            </p:extLst>
          </p:nvPr>
        </p:nvGraphicFramePr>
        <p:xfrm>
          <a:off x="3912577" y="1129723"/>
          <a:ext cx="5112601" cy="290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所持クリスタル数表示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現在所持しているクリスタルを有償、無償で分けて表示させる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所持チケット数表示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現在所持しているチケット数を表示させる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タップでチケットを消費してガチャ演出画面に遷移する。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チケットがない場合はグレーアウトさせる。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タップでクリスタルを消費してガチャ演出画面に遷移する。クリスタルが不足している場合はグレーアウトさせる。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195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タップでダイアログを閉じてガチャトップ画面に戻る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7967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クリスタル購入ボタン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タップでクリスタル購入画面を表示させる。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9264"/>
                  </a:ext>
                </a:extLst>
              </a:tr>
            </a:tbl>
          </a:graphicData>
        </a:graphic>
      </p:graphicFrame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85774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6551" y="1988547"/>
            <a:ext cx="578928" cy="23526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BCC9CC-1FAA-416D-AB77-A1F12761013F}"/>
              </a:ext>
            </a:extLst>
          </p:cNvPr>
          <p:cNvSpPr txBox="1"/>
          <p:nvPr/>
        </p:nvSpPr>
        <p:spPr>
          <a:xfrm>
            <a:off x="3175479" y="303116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FE56C85-CE53-4D6A-94AC-D9DBEF69B61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596551" y="3161972"/>
            <a:ext cx="578928" cy="32937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359730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3728107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75479" y="369982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493035" y="3830628"/>
            <a:ext cx="682444" cy="26161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684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432649" y="2815071"/>
            <a:ext cx="742830" cy="3125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1EE6BC-523F-4F6C-94E4-99133673E3A0}"/>
              </a:ext>
            </a:extLst>
          </p:cNvPr>
          <p:cNvSpPr txBox="1"/>
          <p:nvPr/>
        </p:nvSpPr>
        <p:spPr>
          <a:xfrm>
            <a:off x="3836863" y="423419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※1</a:t>
            </a:r>
            <a:r>
              <a:rPr kumimoji="1" lang="ja-JP" altLang="en-US" sz="1000">
                <a:latin typeface="+mj-ea"/>
                <a:ea typeface="+mj-ea"/>
              </a:rPr>
              <a:t>回ガチャの場合</a:t>
            </a:r>
            <a:endParaRPr kumimoji="1" lang="en-US" altLang="ja-JP" sz="1000">
              <a:latin typeface="+mj-ea"/>
              <a:ea typeface="+mj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4CA363-FB4B-47AD-BB0B-CA4A2F2FFC5C}"/>
              </a:ext>
            </a:extLst>
          </p:cNvPr>
          <p:cNvSpPr txBox="1"/>
          <p:nvPr/>
        </p:nvSpPr>
        <p:spPr>
          <a:xfrm>
            <a:off x="126917" y="285859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1C40040-536F-44F8-B5E2-26F9F8BFF4E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52647" y="2989401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7929442-E3DB-465A-8E24-7FC09DFAFDFF}"/>
              </a:ext>
            </a:extLst>
          </p:cNvPr>
          <p:cNvSpPr txBox="1"/>
          <p:nvPr/>
        </p:nvSpPr>
        <p:spPr>
          <a:xfrm>
            <a:off x="3175479" y="422304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366B4A8-B818-4747-856B-192CFA9CB12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103121" y="4353848"/>
            <a:ext cx="1072358" cy="39475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721428C-F34A-4D81-A7D2-88DC0DA7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7" t="61066" r="14844" b="25344"/>
          <a:stretch/>
        </p:blipFill>
        <p:spPr>
          <a:xfrm>
            <a:off x="3912577" y="4540337"/>
            <a:ext cx="2156057" cy="7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505187" y="538799"/>
            <a:ext cx="275908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 b="1">
                <a:latin typeface="+mj-ea"/>
              </a:rPr>
              <a:t>ga100b</a:t>
            </a:r>
            <a:r>
              <a:rPr kumimoji="1" lang="ja-JP" altLang="en-US" sz="1400" b="1">
                <a:latin typeface="+mj-ea"/>
                <a:ea typeface="+mj-ea"/>
              </a:rPr>
              <a:t> 提供割合ダイアログ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80212"/>
              </p:ext>
            </p:extLst>
          </p:nvPr>
        </p:nvGraphicFramePr>
        <p:xfrm>
          <a:off x="3712552" y="1200656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WebView</a:t>
                      </a:r>
                    </a:p>
                    <a:p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表示領域</a:t>
                      </a:r>
                      <a:endParaRPr kumimoji="1" lang="ja-JP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WebView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で表示させる領域</a:t>
                      </a:r>
                      <a:endParaRPr kumimoji="1" lang="en-US" altLang="ja-JP" sz="1000" b="0" i="0" kern="120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タップでダイアログを消し、ガチャトップ画面に戻る。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84408" y="1808200"/>
            <a:ext cx="679729" cy="3475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107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84408" y="2238071"/>
            <a:ext cx="679729" cy="33645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3155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82483" y="4446393"/>
            <a:ext cx="981654" cy="40410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98343A1-2F8C-4B0C-9D40-1D7208D76E6C}"/>
              </a:ext>
            </a:extLst>
          </p:cNvPr>
          <p:cNvGrpSpPr/>
          <p:nvPr/>
        </p:nvGrpSpPr>
        <p:grpSpPr>
          <a:xfrm>
            <a:off x="597519" y="1198846"/>
            <a:ext cx="2479906" cy="4415280"/>
            <a:chOff x="597519" y="1198846"/>
            <a:chExt cx="2479906" cy="4415280"/>
          </a:xfrm>
        </p:grpSpPr>
        <p:pic>
          <p:nvPicPr>
            <p:cNvPr id="37" name="図 36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F1B7611C-CDDA-428B-B65F-EA753CD4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96CA9E7-7695-48D5-929B-93BE45EEEB64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06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4E3F5F-28A1-4F78-B7E0-4D171991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6" y="1134657"/>
            <a:ext cx="2554825" cy="455364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64715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ga100e </a:t>
            </a:r>
            <a:r>
              <a:rPr kumimoji="1" lang="ja-JP" altLang="en-US" sz="1400" b="1">
                <a:latin typeface="+mj-ea"/>
                <a:ea typeface="+mj-ea"/>
              </a:rPr>
              <a:t>スタンプカード確認ウィンドウ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14252"/>
              </p:ext>
            </p:extLst>
          </p:nvPr>
        </p:nvGraphicFramePr>
        <p:xfrm>
          <a:off x="3912577" y="1043205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左図の通り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現在のスタンプカードを表示させる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311879" y="1785570"/>
            <a:ext cx="863600" cy="2309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２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３</a:t>
            </a:r>
            <a:endParaRPr kumimoji="1" lang="en-US" altLang="ja-JP" sz="1100">
              <a:latin typeface="+mj-ea"/>
              <a:ea typeface="+mj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037265" y="3236618"/>
            <a:ext cx="1138214" cy="41888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53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17" y="1543051"/>
            <a:ext cx="1921883" cy="3403013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290803" y="1543051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>
                <a:latin typeface="+mj-ea"/>
                <a:ea typeface="+mj-ea"/>
              </a:rPr>
              <a:t>ADV</a:t>
            </a:r>
            <a:r>
              <a:rPr kumimoji="1" lang="ja-JP" altLang="en-US">
                <a:latin typeface="+mj-ea"/>
                <a:ea typeface="+mj-ea"/>
              </a:rPr>
              <a:t>画面</a:t>
            </a:r>
            <a:endParaRPr kumimoji="1" lang="ja-JP" altLang="en-US" sz="1100">
              <a:latin typeface="+mj-ea"/>
              <a:ea typeface="+mj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77191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　</a:t>
            </a:r>
            <a:r>
              <a:rPr kumimoji="1" lang="en-US" altLang="ja-JP" sz="1400" b="1">
                <a:latin typeface="+mj-ea"/>
                <a:ea typeface="+mj-ea"/>
              </a:rPr>
              <a:t>TR</a:t>
            </a:r>
            <a:r>
              <a:rPr kumimoji="1" lang="ja-JP" altLang="en-US" sz="1400" b="1">
                <a:latin typeface="+mj-ea"/>
                <a:ea typeface="+mj-ea"/>
              </a:rPr>
              <a:t>ストーリー確認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701252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48695" y="4946064"/>
            <a:ext cx="17117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b="1">
                <a:latin typeface="+mj-ea"/>
                <a:ea typeface="+mj-ea"/>
              </a:rPr>
              <a:t>ga100 </a:t>
            </a:r>
            <a:r>
              <a:rPr lang="ja-JP" altLang="en-US" sz="900" b="1">
                <a:latin typeface="+mj-ea"/>
                <a:ea typeface="+mj-ea"/>
              </a:rPr>
              <a:t>ガチャトップ画面</a:t>
            </a:r>
            <a:endParaRPr lang="en-US" altLang="ja-JP" sz="900" b="1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87331" y="4931720"/>
            <a:ext cx="2024937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ADV</a:t>
            </a:r>
            <a:r>
              <a:rPr lang="ja-JP" altLang="en-US" sz="900">
                <a:latin typeface="+mj-ea"/>
                <a:ea typeface="+mj-ea"/>
              </a:rPr>
              <a:t>画面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途中で画面をフェードアウトさせてダイアログを表示させる。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942480" y="2957758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220701" y="2955657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5802420" y="4996612"/>
            <a:ext cx="28364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b="1">
                <a:latin typeface="+mj-ea"/>
                <a:ea typeface="+mj-ea"/>
              </a:rPr>
              <a:t>ga1ood </a:t>
            </a:r>
            <a:r>
              <a:rPr lang="ja-JP" altLang="en-US" sz="900" b="1">
                <a:latin typeface="+mj-ea"/>
                <a:ea typeface="+mj-ea"/>
              </a:rPr>
              <a:t>アドベンチャー終了ダイアログ</a:t>
            </a:r>
            <a:endParaRPr lang="en-US" altLang="ja-JP" sz="900" b="1">
              <a:latin typeface="+mj-ea"/>
              <a:ea typeface="+mj-ea"/>
            </a:endParaRPr>
          </a:p>
          <a:p>
            <a:pPr algn="ctr"/>
            <a:r>
              <a:rPr lang="en-US" altLang="ja-JP" sz="900">
                <a:latin typeface="+mj-ea"/>
                <a:ea typeface="+mj-ea"/>
              </a:rPr>
              <a:t>OK</a:t>
            </a:r>
            <a:r>
              <a:rPr lang="ja-JP" altLang="en-US" sz="900">
                <a:latin typeface="+mj-ea"/>
                <a:ea typeface="+mj-ea"/>
              </a:rPr>
              <a:t>ボタンタップデガチャトップ画面に遷移させる。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93" idx="1"/>
          </p:cNvCxnSpPr>
          <p:nvPr/>
        </p:nvCxnSpPr>
        <p:spPr>
          <a:xfrm>
            <a:off x="5212269" y="3228863"/>
            <a:ext cx="970448" cy="156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93" idx="0"/>
            <a:endCxn id="51" idx="0"/>
          </p:cNvCxnSpPr>
          <p:nvPr/>
        </p:nvCxnSpPr>
        <p:spPr>
          <a:xfrm rot="16200000" flipH="1" flipV="1">
            <a:off x="4230566" y="-1359263"/>
            <a:ext cx="10779" cy="5815406"/>
          </a:xfrm>
          <a:prstGeom prst="bentConnector3">
            <a:avLst>
              <a:gd name="adj1" fmla="val -21207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2278630" y="3228863"/>
            <a:ext cx="1012173" cy="30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5" y="1553830"/>
            <a:ext cx="1900755" cy="335609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8CB633C-345E-481D-BBB2-533CCD309B83}"/>
              </a:ext>
            </a:extLst>
          </p:cNvPr>
          <p:cNvSpPr txBox="1"/>
          <p:nvPr/>
        </p:nvSpPr>
        <p:spPr>
          <a:xfrm>
            <a:off x="5212269" y="2965596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50DCF2-EFA0-4511-BD39-B6123063930D}"/>
              </a:ext>
            </a:extLst>
          </p:cNvPr>
          <p:cNvGrpSpPr/>
          <p:nvPr/>
        </p:nvGrpSpPr>
        <p:grpSpPr>
          <a:xfrm>
            <a:off x="6193281" y="1543051"/>
            <a:ext cx="1900755" cy="3388669"/>
            <a:chOff x="6193281" y="1543051"/>
            <a:chExt cx="1900755" cy="3388669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27F218A-5A7B-4168-93AF-21D2EF067371}"/>
                </a:ext>
              </a:extLst>
            </p:cNvPr>
            <p:cNvSpPr/>
            <p:nvPr/>
          </p:nvSpPr>
          <p:spPr>
            <a:xfrm>
              <a:off x="6193281" y="1543051"/>
              <a:ext cx="1900755" cy="33886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  <p:sp>
          <p:nvSpPr>
            <p:cNvPr id="17" name="四角形: 角を丸くする 16">
              <a:extLst>
                <a:ext uri="{FF2B5EF4-FFF2-40B4-BE49-F238E27FC236}">
                  <a16:creationId xmlns:a16="http://schemas.microsoft.com/office/drawing/2014/main" id="{E3B87FD5-B074-4FEF-8511-E9FD620208C4}"/>
                </a:ext>
              </a:extLst>
            </p:cNvPr>
            <p:cNvSpPr/>
            <p:nvPr/>
          </p:nvSpPr>
          <p:spPr>
            <a:xfrm>
              <a:off x="6396278" y="1961544"/>
              <a:ext cx="1494760" cy="1987218"/>
            </a:xfrm>
            <a:prstGeom prst="roundRect">
              <a:avLst>
                <a:gd name="adj" fmla="val 180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ja-JP" altLang="en-US" sz="1100">
                  <a:latin typeface="+mj-ea"/>
                  <a:ea typeface="+mj-ea"/>
                </a:rPr>
                <a:t>確認</a:t>
              </a:r>
              <a:endParaRPr kumimoji="1" lang="en-US" altLang="ja-JP" sz="1100">
                <a:latin typeface="+mj-ea"/>
                <a:ea typeface="+mj-ea"/>
              </a:endParaRPr>
            </a:p>
            <a:p>
              <a:pPr algn="ctr"/>
              <a:endParaRPr kumimoji="1" lang="en-US" altLang="ja-JP" sz="1100">
                <a:latin typeface="+mj-ea"/>
                <a:ea typeface="+mj-ea"/>
              </a:endParaRPr>
            </a:p>
            <a:p>
              <a:pPr algn="ctr"/>
              <a:r>
                <a:rPr lang="ja-JP" altLang="en-US" sz="900" i="1">
                  <a:latin typeface="+mj-ea"/>
                  <a:ea typeface="+mj-ea"/>
                </a:rPr>
                <a:t>気になる続きは</a:t>
              </a:r>
              <a:endParaRPr lang="en-US" altLang="ja-JP" sz="900" i="1">
                <a:latin typeface="+mj-ea"/>
                <a:ea typeface="+mj-ea"/>
              </a:endParaRPr>
            </a:p>
            <a:p>
              <a:pPr algn="ctr"/>
              <a:r>
                <a:rPr lang="en-US" altLang="ja-JP" sz="900" i="1">
                  <a:latin typeface="+mj-ea"/>
                  <a:ea typeface="+mj-ea"/>
                </a:rPr>
                <a:t>TR</a:t>
              </a:r>
              <a:r>
                <a:rPr lang="ja-JP" altLang="en-US" sz="900" i="1">
                  <a:latin typeface="+mj-ea"/>
                  <a:ea typeface="+mj-ea"/>
                </a:rPr>
                <a:t>カード入手後に！</a:t>
              </a:r>
              <a:endParaRPr lang="en-US" altLang="ja-JP" sz="900" i="1">
                <a:latin typeface="+mj-ea"/>
                <a:ea typeface="+mj-ea"/>
              </a:endParaRP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4FD0DA90-8D5B-41E3-A903-2838533873C4}"/>
                </a:ext>
              </a:extLst>
            </p:cNvPr>
            <p:cNvSpPr/>
            <p:nvPr/>
          </p:nvSpPr>
          <p:spPr>
            <a:xfrm>
              <a:off x="6686458" y="3627543"/>
              <a:ext cx="914400" cy="24448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>
                  <a:latin typeface="+mj-ea"/>
                  <a:ea typeface="+mj-ea"/>
                </a:rPr>
                <a:t>OK</a:t>
              </a:r>
              <a:endParaRPr kumimoji="1" lang="ja-JP" altLang="en-US" sz="110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082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A1027-A83C-4F68-9EE0-E1D5BE0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4" y="1198847"/>
            <a:ext cx="2506935" cy="446030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503695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ga110 </a:t>
            </a:r>
            <a:r>
              <a:rPr kumimoji="1" lang="ja-JP" altLang="en-US" sz="1400" b="1">
                <a:latin typeface="+mn-ea"/>
              </a:rPr>
              <a:t>ガチャスタンプ押印画面　</a:t>
            </a:r>
            <a:r>
              <a:rPr kumimoji="1" lang="en-US" altLang="ja-JP" sz="1400" b="1">
                <a:latin typeface="+mn-ea"/>
              </a:rPr>
              <a:t>※</a:t>
            </a:r>
            <a:r>
              <a:rPr kumimoji="1" lang="ja-JP" altLang="en-US" sz="1400" b="1">
                <a:latin typeface="+mn-ea"/>
              </a:rPr>
              <a:t>クリスタル</a:t>
            </a:r>
            <a:r>
              <a:rPr kumimoji="1" lang="en-US" altLang="ja-JP" sz="1400" b="1">
                <a:latin typeface="+mn-ea"/>
              </a:rPr>
              <a:t>10</a:t>
            </a:r>
            <a:r>
              <a:rPr kumimoji="1" lang="ja-JP" altLang="en-US" sz="1400" b="1">
                <a:latin typeface="+mn-ea"/>
              </a:rPr>
              <a:t>連のみ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68723"/>
              </p:ext>
            </p:extLst>
          </p:nvPr>
        </p:nvGraphicFramePr>
        <p:xfrm>
          <a:off x="3912577" y="1129723"/>
          <a:ext cx="5112601" cy="172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スタンプを押す演出はしない想定。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タップで共通の説明ウィンドウを表示させる。</a:t>
                      </a:r>
                      <a:endParaRPr kumimoji="1" lang="ja-JP" alt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獲得アイテム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スタンプが押された箇所のアイテムを表示させる。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入手アイテムはプレゼントボックスへ送る。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はいボタン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87980" y="2583640"/>
            <a:ext cx="276157" cy="1472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351341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15913" y="3644219"/>
            <a:ext cx="948224" cy="2163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4431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065020" y="4573993"/>
            <a:ext cx="1099117" cy="2342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1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>
            <a:extLst>
              <a:ext uri="{FF2B5EF4-FFF2-40B4-BE49-F238E27FC236}">
                <a16:creationId xmlns:a16="http://schemas.microsoft.com/office/drawing/2014/main" id="{4612883C-2B6F-44AF-B504-8E940C11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2" y="1134656"/>
            <a:ext cx="2559533" cy="453954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11335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en-US" altLang="ja-JP" sz="1400" b="1">
                <a:latin typeface="+mj-ea"/>
              </a:rPr>
              <a:t>ga110a </a:t>
            </a:r>
            <a:r>
              <a:rPr kumimoji="1" lang="ja-JP" altLang="en-US" sz="1400" b="1">
                <a:latin typeface="+mn-ea"/>
              </a:rPr>
              <a:t>アイテム詳細ウィンドウ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/>
        </p:nvGraphicFramePr>
        <p:xfrm>
          <a:off x="3912577" y="1043205"/>
          <a:ext cx="5112601" cy="12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ウィンドウ見出し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アイテム名のテキスト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アイテムのアイコン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アイテム説明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アイテムの説明テキスト。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OK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２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385027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４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11879" y="3981075"/>
            <a:ext cx="863600" cy="32350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３</a:t>
            </a:r>
            <a:endParaRPr kumimoji="1" lang="en-US" altLang="ja-JP" sz="110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511020" y="3236618"/>
            <a:ext cx="664459" cy="28806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983F900-4CA9-438D-8338-0A8EC11A2191}"/>
              </a:ext>
            </a:extLst>
          </p:cNvPr>
          <p:cNvSpPr txBox="1"/>
          <p:nvPr/>
        </p:nvSpPr>
        <p:spPr>
          <a:xfrm>
            <a:off x="2511020" y="2154403"/>
            <a:ext cx="420308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70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700">
                <a:solidFill>
                  <a:schemeClr val="bg1"/>
                </a:solidFill>
                <a:latin typeface="+mn-ea"/>
              </a:rPr>
              <a:t>枚目</a:t>
            </a:r>
            <a:endParaRPr lang="en-US" altLang="ja-JP" sz="7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0247D7D-4837-486A-BE3D-2F1BA9DD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5" y="1198847"/>
            <a:ext cx="2493569" cy="441528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3886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ga130 </a:t>
            </a:r>
            <a:r>
              <a:rPr lang="ja-JP" altLang="en-US" sz="1400" b="1">
                <a:latin typeface="+mn-ea"/>
              </a:rPr>
              <a:t>獲得カード表示画面</a:t>
            </a:r>
            <a:endParaRPr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80475"/>
              </p:ext>
            </p:extLst>
          </p:nvPr>
        </p:nvGraphicFramePr>
        <p:xfrm>
          <a:off x="3912577" y="1129723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SKIP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11306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80361" y="1243874"/>
            <a:ext cx="283776" cy="17287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215913" y="2583640"/>
            <a:ext cx="948224" cy="50551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172531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880361" y="1856124"/>
            <a:ext cx="283776" cy="2220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90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D66C7-6C2A-42B1-8F99-E11645FD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2" y="1198846"/>
            <a:ext cx="2479501" cy="436756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981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 ga140 </a:t>
            </a:r>
            <a:r>
              <a:rPr kumimoji="1" lang="ja-JP" altLang="en-US" sz="1400" b="1">
                <a:latin typeface="+mn-ea"/>
              </a:rPr>
              <a:t>ガチャ結果一覧画面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14862"/>
              </p:ext>
            </p:extLst>
          </p:nvPr>
        </p:nvGraphicFramePr>
        <p:xfrm>
          <a:off x="3912577" y="1129723"/>
          <a:ext cx="5112601" cy="17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</a:t>
                      </a:r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カードの詳細画面に遷移させる。</a:t>
                      </a:r>
                      <a:endParaRPr kumimoji="1" lang="en-US" altLang="ja-JP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もう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回ひく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タップで連続してガチャを引く。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b="0">
                          <a:latin typeface="+mn-ea"/>
                        </a:rPr>
                        <a:t>ガチャ確認ダイアログを表示させる。</a:t>
                      </a:r>
                      <a:endParaRPr kumimoji="1" lang="ja-JP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戻るボタン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latin typeface="+mn-ea"/>
                          <a:ea typeface="+mn-ea"/>
                        </a:rPr>
                        <a:t>タップでガチャトップ画面に遷移する。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4695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453126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4662066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65738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18361" y="4788191"/>
            <a:ext cx="1045776" cy="31597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8C89C1B-C704-457A-B7D8-0B7C71B5C739}"/>
              </a:ext>
            </a:extLst>
          </p:cNvPr>
          <p:cNvGrpSpPr/>
          <p:nvPr/>
        </p:nvGrpSpPr>
        <p:grpSpPr>
          <a:xfrm>
            <a:off x="3912577" y="3271037"/>
            <a:ext cx="1706798" cy="3034308"/>
            <a:chOff x="0" y="0"/>
            <a:chExt cx="4364182" cy="775854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F34D4D9C-6AB8-4D6F-AC9E-D607105E9D09}"/>
                </a:ext>
              </a:extLst>
            </p:cNvPr>
            <p:cNvGrpSpPr/>
            <p:nvPr/>
          </p:nvGrpSpPr>
          <p:grpSpPr>
            <a:xfrm>
              <a:off x="0" y="0"/>
              <a:ext cx="4364182" cy="7758545"/>
              <a:chOff x="0" y="0"/>
              <a:chExt cx="4408715" cy="7837714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CD7F28B-82E5-4A21-87E2-481D6532A212}"/>
                  </a:ext>
                </a:extLst>
              </p:cNvPr>
              <p:cNvSpPr/>
              <p:nvPr/>
            </p:nvSpPr>
            <p:spPr>
              <a:xfrm>
                <a:off x="0" y="0"/>
                <a:ext cx="4408715" cy="78377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400" b="1"/>
              </a:p>
            </p:txBody>
          </p:sp>
          <p:sp>
            <p:nvSpPr>
              <p:cNvPr id="22" name="四角形: 角を丸くする 21">
                <a:extLst>
                  <a:ext uri="{FF2B5EF4-FFF2-40B4-BE49-F238E27FC236}">
                    <a16:creationId xmlns:a16="http://schemas.microsoft.com/office/drawing/2014/main" id="{71642DCF-0D7A-4F17-AAEB-A5999374C29F}"/>
                  </a:ext>
                </a:extLst>
              </p:cNvPr>
              <p:cNvSpPr/>
              <p:nvPr/>
            </p:nvSpPr>
            <p:spPr>
              <a:xfrm>
                <a:off x="560613" y="126127"/>
                <a:ext cx="3288829" cy="34990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700" b="1"/>
                  <a:t>ガチャ結果</a:t>
                </a:r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30F81981-9C89-4C8D-9D49-D6DB47FD9279}"/>
                  </a:ext>
                </a:extLst>
              </p:cNvPr>
              <p:cNvGrpSpPr/>
              <p:nvPr/>
            </p:nvGrpSpPr>
            <p:grpSpPr>
              <a:xfrm>
                <a:off x="1596117" y="997014"/>
                <a:ext cx="1042062" cy="1283268"/>
                <a:chOff x="1596117" y="997014"/>
                <a:chExt cx="1042062" cy="1283268"/>
              </a:xfrm>
            </p:grpSpPr>
            <p:sp>
              <p:nvSpPr>
                <p:cNvPr id="24" name="四角形: 角を丸くする 23">
                  <a:extLst>
                    <a:ext uri="{FF2B5EF4-FFF2-40B4-BE49-F238E27FC236}">
                      <a16:creationId xmlns:a16="http://schemas.microsoft.com/office/drawing/2014/main" id="{80FCF43A-E971-41FF-A8AC-861B4385258B}"/>
                    </a:ext>
                  </a:extLst>
                </p:cNvPr>
                <p:cNvSpPr/>
                <p:nvPr/>
              </p:nvSpPr>
              <p:spPr>
                <a:xfrm>
                  <a:off x="1889787" y="1068356"/>
                  <a:ext cx="748392" cy="121192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400" b="1"/>
                </a:p>
              </p:txBody>
            </p:sp>
            <p:sp>
              <p:nvSpPr>
                <p:cNvPr id="25" name="テキスト ボックス 518">
                  <a:extLst>
                    <a:ext uri="{FF2B5EF4-FFF2-40B4-BE49-F238E27FC236}">
                      <a16:creationId xmlns:a16="http://schemas.microsoft.com/office/drawing/2014/main" id="{09B24F2E-DACB-46AF-B1D4-21CF5BDE5CDF}"/>
                    </a:ext>
                  </a:extLst>
                </p:cNvPr>
                <p:cNvSpPr txBox="1"/>
                <p:nvPr/>
              </p:nvSpPr>
              <p:spPr>
                <a:xfrm>
                  <a:off x="1596117" y="997014"/>
                  <a:ext cx="833088" cy="44204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700" b="1">
                      <a:gradFill>
                        <a:gsLst>
                          <a:gs pos="0">
                            <a:schemeClr val="accent4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accent4">
                              <a:lumMod val="75000"/>
                            </a:schemeClr>
                          </a:gs>
                        </a:gsLst>
                        <a:lin ang="5400000" scaled="1"/>
                      </a:gradFill>
                    </a:rPr>
                    <a:t>NEW</a:t>
                  </a:r>
                  <a:endParaRPr kumimoji="1" lang="ja-JP" altLang="en-US" sz="700" b="1">
                    <a:gradFill>
                      <a:gsLst>
                        <a:gs pos="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2B66A16E-8DBB-49C9-8F31-BBD2DDDF7AD1}"/>
                </a:ext>
              </a:extLst>
            </p:cNvPr>
            <p:cNvSpPr/>
            <p:nvPr/>
          </p:nvSpPr>
          <p:spPr>
            <a:xfrm>
              <a:off x="208877" y="6841843"/>
              <a:ext cx="886367" cy="514525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戻る</a:t>
              </a: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0E477B7D-022C-4A36-9847-0F2B884FDD1D}"/>
                </a:ext>
              </a:extLst>
            </p:cNvPr>
            <p:cNvSpPr/>
            <p:nvPr/>
          </p:nvSpPr>
          <p:spPr>
            <a:xfrm>
              <a:off x="1386105" y="6813931"/>
              <a:ext cx="1629546" cy="598249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もう</a:t>
              </a:r>
              <a:r>
                <a:rPr kumimoji="1" lang="en-US" altLang="ja-JP" sz="500" b="1"/>
                <a:t>1</a:t>
              </a:r>
              <a:r>
                <a:rPr kumimoji="1" lang="ja-JP" altLang="en-US" sz="500" b="1"/>
                <a:t>回ひく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99010-2655-4669-A66B-C6F676E35183}"/>
              </a:ext>
            </a:extLst>
          </p:cNvPr>
          <p:cNvSpPr txBox="1"/>
          <p:nvPr/>
        </p:nvSpPr>
        <p:spPr>
          <a:xfrm>
            <a:off x="3868166" y="3024816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B66D9B-64CA-489C-A10E-F99BB1855B1B}"/>
              </a:ext>
            </a:extLst>
          </p:cNvPr>
          <p:cNvSpPr txBox="1"/>
          <p:nvPr/>
        </p:nvSpPr>
        <p:spPr>
          <a:xfrm>
            <a:off x="3162593" y="245701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DFAF319-0446-455D-A953-133DDA308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657477" y="2587817"/>
            <a:ext cx="505116" cy="2776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DEB17-B4F0-4E6A-A9D3-CA2EEC90861F}"/>
              </a:ext>
            </a:extLst>
          </p:cNvPr>
          <p:cNvGrpSpPr/>
          <p:nvPr/>
        </p:nvGrpSpPr>
        <p:grpSpPr>
          <a:xfrm>
            <a:off x="6367816" y="3271037"/>
            <a:ext cx="2190072" cy="3128584"/>
            <a:chOff x="0" y="0"/>
            <a:chExt cx="3017398" cy="4819668"/>
          </a:xfrm>
        </p:grpSpPr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853F4376-F6F9-4496-9B04-0D1F5B40E759}"/>
                </a:ext>
              </a:extLst>
            </p:cNvPr>
            <p:cNvSpPr/>
            <p:nvPr/>
          </p:nvSpPr>
          <p:spPr>
            <a:xfrm>
              <a:off x="79645" y="0"/>
              <a:ext cx="2937753" cy="4819668"/>
            </a:xfrm>
            <a:prstGeom prst="roundRect">
              <a:avLst>
                <a:gd name="adj" fmla="val 112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1" name="テキスト ボックス 103">
              <a:extLst>
                <a:ext uri="{FF2B5EF4-FFF2-40B4-BE49-F238E27FC236}">
                  <a16:creationId xmlns:a16="http://schemas.microsoft.com/office/drawing/2014/main" id="{323F4406-A0DF-4CFF-9750-8D5058E7A7D4}"/>
                </a:ext>
              </a:extLst>
            </p:cNvPr>
            <p:cNvSpPr txBox="1"/>
            <p:nvPr/>
          </p:nvSpPr>
          <p:spPr>
            <a:xfrm>
              <a:off x="942657" y="25142"/>
              <a:ext cx="1133282" cy="554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</a:t>
              </a:r>
            </a:p>
          </p:txBody>
        </p:sp>
        <p:sp>
          <p:nvSpPr>
            <p:cNvPr id="32" name="四角形: 角を丸くする 31">
              <a:extLst>
                <a:ext uri="{FF2B5EF4-FFF2-40B4-BE49-F238E27FC236}">
                  <a16:creationId xmlns:a16="http://schemas.microsoft.com/office/drawing/2014/main" id="{002C472F-6DEE-4580-9850-52CE87B4542C}"/>
                </a:ext>
              </a:extLst>
            </p:cNvPr>
            <p:cNvSpPr/>
            <p:nvPr/>
          </p:nvSpPr>
          <p:spPr>
            <a:xfrm>
              <a:off x="874316" y="4243443"/>
              <a:ext cx="1389360" cy="47538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1050"/>
                <a:t>閉じる</a:t>
              </a:r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F4B6020B-60A0-4028-AFE5-EBB9AF926496}"/>
                </a:ext>
              </a:extLst>
            </p:cNvPr>
            <p:cNvSpPr txBox="1"/>
            <p:nvPr/>
          </p:nvSpPr>
          <p:spPr>
            <a:xfrm>
              <a:off x="438409" y="467771"/>
              <a:ext cx="2187374" cy="12097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ガチャチケット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10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枚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または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クリスタルを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9999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こ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消費して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ガチャを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回ひきますか？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5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kumimoji="1" lang="ja-JP" altLang="en-US" sz="5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チケットで引いた場合スタンプは押されません。</a:t>
              </a:r>
              <a:endParaRPr kumimoji="1" lang="en-US" altLang="ja-JP" sz="5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4" name="四角形: 角を丸くする 33">
              <a:extLst>
                <a:ext uri="{FF2B5EF4-FFF2-40B4-BE49-F238E27FC236}">
                  <a16:creationId xmlns:a16="http://schemas.microsoft.com/office/drawing/2014/main" id="{99E1CA7E-E80A-4FB3-9BDB-9E04D353DA18}"/>
                </a:ext>
              </a:extLst>
            </p:cNvPr>
            <p:cNvSpPr/>
            <p:nvPr/>
          </p:nvSpPr>
          <p:spPr>
            <a:xfrm>
              <a:off x="156589" y="1844859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E9A7C34C-1164-43F8-91CF-FF2D68E8F20B}"/>
                </a:ext>
              </a:extLst>
            </p:cNvPr>
            <p:cNvSpPr/>
            <p:nvPr/>
          </p:nvSpPr>
          <p:spPr>
            <a:xfrm>
              <a:off x="152107" y="2376797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6" name="テキスト ボックス 2">
              <a:extLst>
                <a:ext uri="{FF2B5EF4-FFF2-40B4-BE49-F238E27FC236}">
                  <a16:creationId xmlns:a16="http://schemas.microsoft.com/office/drawing/2014/main" id="{38031E77-E2D0-4783-A30D-CEA31407F2C1}"/>
                </a:ext>
              </a:extLst>
            </p:cNvPr>
            <p:cNvSpPr txBox="1"/>
            <p:nvPr/>
          </p:nvSpPr>
          <p:spPr>
            <a:xfrm>
              <a:off x="1078095" y="2064026"/>
              <a:ext cx="813850" cy="34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+mn-ea"/>
                </a:rPr>
                <a:t>または</a:t>
              </a:r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42A6F2A8-1DBA-4BB1-A559-6341B5AEABE9}"/>
                </a:ext>
              </a:extLst>
            </p:cNvPr>
            <p:cNvGrpSpPr/>
            <p:nvPr/>
          </p:nvGrpSpPr>
          <p:grpSpPr>
            <a:xfrm>
              <a:off x="187609" y="3221349"/>
              <a:ext cx="1135953" cy="631281"/>
              <a:chOff x="187609" y="3221349"/>
              <a:chExt cx="1347553" cy="44458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66A1B20-4640-4239-9A3E-0190BDAC9A2B}"/>
                  </a:ext>
                </a:extLst>
              </p:cNvPr>
              <p:cNvSpPr/>
              <p:nvPr/>
            </p:nvSpPr>
            <p:spPr>
              <a:xfrm>
                <a:off x="187609" y="3221349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3553F6D9-C12E-4A1B-9CAB-27F1D1340A07}"/>
                  </a:ext>
                </a:extLst>
              </p:cNvPr>
              <p:cNvSpPr/>
              <p:nvPr/>
            </p:nvSpPr>
            <p:spPr>
              <a:xfrm>
                <a:off x="389304" y="3491383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図 60" descr="「チケット イラスト [」の画像検索結果">
                <a:extLst>
                  <a:ext uri="{FF2B5EF4-FFF2-40B4-BE49-F238E27FC236}">
                    <a16:creationId xmlns:a16="http://schemas.microsoft.com/office/drawing/2014/main" id="{556698A7-BB68-44B3-AB8D-F5A04A575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0259" y1="42241" x2="61638" y2="44828"/>
                            <a14:foregroundMark x1="20690" y1="48276" x2="69397" y2="49569"/>
                            <a14:foregroundMark x1="66379" y1="38793" x2="53448" y2="57328"/>
                            <a14:foregroundMark x1="53448" y1="57328" x2="31897" y2="55172"/>
                            <a14:foregroundMark x1="31897" y1="55172" x2="53879" y2="59483"/>
                            <a14:foregroundMark x1="53879" y1="59483" x2="75862" y2="59483"/>
                            <a14:foregroundMark x1="75862" y1="59483" x2="60776" y2="41379"/>
                            <a14:foregroundMark x1="60776" y1="41379" x2="39224" y2="40948"/>
                            <a14:foregroundMark x1="39224" y1="40948" x2="18966" y2="48707"/>
                            <a14:foregroundMark x1="18966" y1="48707" x2="39224" y2="59483"/>
                            <a14:foregroundMark x1="39224" y1="59483" x2="62500" y2="59483"/>
                            <a14:foregroundMark x1="62500" y1="59483" x2="75000" y2="564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7" t="32392" r="12748" b="33712"/>
              <a:stretch/>
            </p:blipFill>
            <p:spPr bwMode="auto">
              <a:xfrm>
                <a:off x="427093" y="3516428"/>
                <a:ext cx="396149" cy="140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テキスト ボックス 2">
                <a:extLst>
                  <a:ext uri="{FF2B5EF4-FFF2-40B4-BE49-F238E27FC236}">
                    <a16:creationId xmlns:a16="http://schemas.microsoft.com/office/drawing/2014/main" id="{0F2D19C0-6C26-460A-8C3F-E928E3209354}"/>
                  </a:ext>
                </a:extLst>
              </p:cNvPr>
              <p:cNvSpPr txBox="1"/>
              <p:nvPr/>
            </p:nvSpPr>
            <p:spPr>
              <a:xfrm>
                <a:off x="787211" y="3513325"/>
                <a:ext cx="628776" cy="143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10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枚</a:t>
                </a: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9F40CBB5-7512-4B55-8DD0-1B92408E5916}"/>
                </a:ext>
              </a:extLst>
            </p:cNvPr>
            <p:cNvGrpSpPr/>
            <p:nvPr/>
          </p:nvGrpSpPr>
          <p:grpSpPr>
            <a:xfrm>
              <a:off x="1590683" y="3219784"/>
              <a:ext cx="1135953" cy="652144"/>
              <a:chOff x="1590683" y="3219791"/>
              <a:chExt cx="1347553" cy="468696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080E39B1-2241-436D-9F15-33F9FDBDF32F}"/>
                  </a:ext>
                </a:extLst>
              </p:cNvPr>
              <p:cNvSpPr/>
              <p:nvPr/>
            </p:nvSpPr>
            <p:spPr>
              <a:xfrm>
                <a:off x="1590683" y="3219791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8D41CD71-CE87-4738-A571-22E293A05402}"/>
                  </a:ext>
                </a:extLst>
              </p:cNvPr>
              <p:cNvSpPr/>
              <p:nvPr/>
            </p:nvSpPr>
            <p:spPr>
              <a:xfrm>
                <a:off x="1792378" y="3489825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テキスト ボックス 2">
                <a:extLst>
                  <a:ext uri="{FF2B5EF4-FFF2-40B4-BE49-F238E27FC236}">
                    <a16:creationId xmlns:a16="http://schemas.microsoft.com/office/drawing/2014/main" id="{5751075D-16F8-4EB8-B0BF-A6943F432CD3}"/>
                  </a:ext>
                </a:extLst>
              </p:cNvPr>
              <p:cNvSpPr txBox="1"/>
              <p:nvPr/>
            </p:nvSpPr>
            <p:spPr>
              <a:xfrm>
                <a:off x="2140629" y="3483747"/>
                <a:ext cx="716367" cy="20474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9999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</a:t>
                </a:r>
              </a:p>
            </p:txBody>
          </p:sp>
        </p:grp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64C7437-6D5F-43E5-BD1F-8B80DD37BC6F}"/>
                </a:ext>
              </a:extLst>
            </p:cNvPr>
            <p:cNvSpPr/>
            <p:nvPr/>
          </p:nvSpPr>
          <p:spPr>
            <a:xfrm rot="5400000">
              <a:off x="1588206" y="1865622"/>
              <a:ext cx="188236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42" name="二等辺三角形 41">
              <a:extLst>
                <a:ext uri="{FF2B5EF4-FFF2-40B4-BE49-F238E27FC236}">
                  <a16:creationId xmlns:a16="http://schemas.microsoft.com/office/drawing/2014/main" id="{90EE8DF9-6413-4408-9757-1F74D16BF73D}"/>
                </a:ext>
              </a:extLst>
            </p:cNvPr>
            <p:cNvSpPr/>
            <p:nvPr/>
          </p:nvSpPr>
          <p:spPr>
            <a:xfrm rot="5400000">
              <a:off x="1594232" y="2414874"/>
              <a:ext cx="191949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pic>
          <p:nvPicPr>
            <p:cNvPr id="43" name="図 42" descr="「クリスタル イラスト」の画像検索結果">
              <a:extLst>
                <a:ext uri="{FF2B5EF4-FFF2-40B4-BE49-F238E27FC236}">
                  <a16:creationId xmlns:a16="http://schemas.microsoft.com/office/drawing/2014/main" id="{196439A0-4C54-4C77-894E-3FB959064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1865244" y="3569986"/>
              <a:ext cx="231997" cy="27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図 43" descr="「クリスタル イラスト」の画像検索結果">
              <a:extLst>
                <a:ext uri="{FF2B5EF4-FFF2-40B4-BE49-F238E27FC236}">
                  <a16:creationId xmlns:a16="http://schemas.microsoft.com/office/drawing/2014/main" id="{BE58370D-BB1F-4557-A8B7-C31071393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464912" y="2349958"/>
              <a:ext cx="231996" cy="27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図 46" descr="「チケット イラスト [」の画像検索結果">
              <a:extLst>
                <a:ext uri="{FF2B5EF4-FFF2-40B4-BE49-F238E27FC236}">
                  <a16:creationId xmlns:a16="http://schemas.microsoft.com/office/drawing/2014/main" id="{D02D4132-D4AA-416C-A6EA-19D3D497C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259" y1="42241" x2="61638" y2="44828"/>
                          <a14:foregroundMark x1="20690" y1="48276" x2="69397" y2="49569"/>
                          <a14:foregroundMark x1="66379" y1="38793" x2="53448" y2="57328"/>
                          <a14:foregroundMark x1="53448" y1="57328" x2="31897" y2="55172"/>
                          <a14:foregroundMark x1="31897" y1="55172" x2="53879" y2="59483"/>
                          <a14:foregroundMark x1="53879" y1="59483" x2="75862" y2="59483"/>
                          <a14:foregroundMark x1="75862" y1="59483" x2="60776" y2="41379"/>
                          <a14:foregroundMark x1="60776" y1="41379" x2="39224" y2="40948"/>
                          <a14:foregroundMark x1="39224" y1="40948" x2="18966" y2="48707"/>
                          <a14:foregroundMark x1="18966" y1="48707" x2="39224" y2="59483"/>
                          <a14:foregroundMark x1="39224" y1="59483" x2="62500" y2="59483"/>
                          <a14:foregroundMark x1="62500" y1="59483" x2="75000" y2="564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 t="32392" r="12748" b="33712"/>
            <a:stretch/>
          </p:blipFill>
          <p:spPr bwMode="auto">
            <a:xfrm>
              <a:off x="510632" y="1866503"/>
              <a:ext cx="384591" cy="19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A34E0591-7881-4D9C-AA08-FACD83B7EC99}"/>
                </a:ext>
              </a:extLst>
            </p:cNvPr>
            <p:cNvSpPr txBox="1"/>
            <p:nvPr/>
          </p:nvSpPr>
          <p:spPr>
            <a:xfrm>
              <a:off x="29816" y="1827144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49" name="テキスト ボックス 2">
              <a:extLst>
                <a:ext uri="{FF2B5EF4-FFF2-40B4-BE49-F238E27FC236}">
                  <a16:creationId xmlns:a16="http://schemas.microsoft.com/office/drawing/2014/main" id="{32CE47FF-ED25-4C6C-9B8A-9F6CA52ADB2A}"/>
                </a:ext>
              </a:extLst>
            </p:cNvPr>
            <p:cNvSpPr txBox="1"/>
            <p:nvPr/>
          </p:nvSpPr>
          <p:spPr>
            <a:xfrm>
              <a:off x="0" y="2343979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51" name="テキスト ボックス 2">
              <a:extLst>
                <a:ext uri="{FF2B5EF4-FFF2-40B4-BE49-F238E27FC236}">
                  <a16:creationId xmlns:a16="http://schemas.microsoft.com/office/drawing/2014/main" id="{4CAAECAD-C90E-41B4-BFB6-4AAEA4782D7B}"/>
                </a:ext>
              </a:extLst>
            </p:cNvPr>
            <p:cNvSpPr txBox="1"/>
            <p:nvPr/>
          </p:nvSpPr>
          <p:spPr>
            <a:xfrm>
              <a:off x="868016" y="1822175"/>
              <a:ext cx="754359" cy="320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998A5488-4628-4861-856D-F0443FB465C7}"/>
                </a:ext>
              </a:extLst>
            </p:cNvPr>
            <p:cNvSpPr txBox="1"/>
            <p:nvPr/>
          </p:nvSpPr>
          <p:spPr>
            <a:xfrm>
              <a:off x="1987765" y="1808921"/>
              <a:ext cx="742378" cy="411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3" name="テキスト ボックス 2">
              <a:extLst>
                <a:ext uri="{FF2B5EF4-FFF2-40B4-BE49-F238E27FC236}">
                  <a16:creationId xmlns:a16="http://schemas.microsoft.com/office/drawing/2014/main" id="{91953D31-7E6D-4657-9AA5-0CCDB5D35DA9}"/>
                </a:ext>
              </a:extLst>
            </p:cNvPr>
            <p:cNvSpPr txBox="1"/>
            <p:nvPr/>
          </p:nvSpPr>
          <p:spPr>
            <a:xfrm>
              <a:off x="828406" y="2355574"/>
              <a:ext cx="813850" cy="385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4" name="テキスト ボックス 2">
              <a:extLst>
                <a:ext uri="{FF2B5EF4-FFF2-40B4-BE49-F238E27FC236}">
                  <a16:creationId xmlns:a16="http://schemas.microsoft.com/office/drawing/2014/main" id="{46C54257-CBEA-4F88-B21A-D753D5A0BAEA}"/>
                </a:ext>
              </a:extLst>
            </p:cNvPr>
            <p:cNvSpPr txBox="1"/>
            <p:nvPr/>
          </p:nvSpPr>
          <p:spPr>
            <a:xfrm>
              <a:off x="1891946" y="2342320"/>
              <a:ext cx="858076" cy="356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FD82CA52-B3B1-40AA-9B92-26FDD7CE8400}"/>
                </a:ext>
              </a:extLst>
            </p:cNvPr>
            <p:cNvSpPr/>
            <p:nvPr/>
          </p:nvSpPr>
          <p:spPr>
            <a:xfrm>
              <a:off x="2698060" y="2383436"/>
              <a:ext cx="232869" cy="232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/>
                <a:t>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7232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●概要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591845" y="778258"/>
            <a:ext cx="569899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クリスタル、またはガチャチケットを消費して</a:t>
            </a:r>
            <a:r>
              <a:rPr lang="en-US" altLang="ja-JP" sz="1000">
                <a:latin typeface="+mn-ea"/>
              </a:rPr>
              <a:t>TR</a:t>
            </a:r>
            <a:r>
              <a:rPr lang="ja-JP" altLang="en-US" sz="1000">
                <a:latin typeface="+mn-ea"/>
              </a:rPr>
              <a:t>カードを入手するガチャを行う。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ガチャを引く際はクリスタルを消費して引くか、チケットを消費して引くか選べるものとする。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また、クリスタルは無償のクリスタルから優先して消費する。</a:t>
            </a:r>
            <a:endParaRPr lang="en-US" altLang="ja-JP" sz="100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8C0206-15D1-4689-AB21-40F76191DB4C}"/>
              </a:ext>
            </a:extLst>
          </p:cNvPr>
          <p:cNvSpPr txBox="1"/>
          <p:nvPr/>
        </p:nvSpPr>
        <p:spPr>
          <a:xfrm>
            <a:off x="591845" y="2697967"/>
            <a:ext cx="151996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2</a:t>
            </a:r>
            <a:r>
              <a:rPr kumimoji="1" lang="ja-JP" altLang="en-US" sz="1200" b="1">
                <a:latin typeface="+mn-ea"/>
              </a:rPr>
              <a:t>．イベントガチャ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0E6FC90-0BC6-4B2B-80C3-52CCDF1DD100}"/>
              </a:ext>
            </a:extLst>
          </p:cNvPr>
          <p:cNvSpPr txBox="1"/>
          <p:nvPr/>
        </p:nvSpPr>
        <p:spPr>
          <a:xfrm>
            <a:off x="823640" y="2980742"/>
            <a:ext cx="5493812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クリスタルでガチャがひける期間限定ガチャ。期間中はカードの入れは変えは無し。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一定期間中、特定のカードの排出確率を上げるピックアップイベントが行われる。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イベントガチャは並行して複数開催されることもある。</a:t>
            </a:r>
            <a:endParaRPr lang="en-US" altLang="ja-JP" sz="1000">
              <a:latin typeface="+mn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98121" y="2141531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1</a:t>
            </a:r>
            <a:r>
              <a:rPr kumimoji="1" lang="ja-JP" altLang="en-US" sz="1200" b="1">
                <a:latin typeface="+mn-ea"/>
              </a:rPr>
              <a:t>．常設ガチャ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2390970"/>
            <a:ext cx="3057247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クリスタルでガチャがひける常設ガチャ。</a:t>
            </a:r>
            <a:endParaRPr lang="en-US" altLang="ja-JP" sz="1000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BCE4E4-516C-497A-8CD0-C81F589E1964}"/>
              </a:ext>
            </a:extLst>
          </p:cNvPr>
          <p:cNvSpPr txBox="1"/>
          <p:nvPr/>
        </p:nvSpPr>
        <p:spPr>
          <a:xfrm>
            <a:off x="415419" y="1510359"/>
            <a:ext cx="24160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●種類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724A5A-DEC8-4D2C-B29C-7810D58A28AC}"/>
              </a:ext>
            </a:extLst>
          </p:cNvPr>
          <p:cNvSpPr txBox="1"/>
          <p:nvPr/>
        </p:nvSpPr>
        <p:spPr>
          <a:xfrm>
            <a:off x="591845" y="1759272"/>
            <a:ext cx="468589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ガチャには</a:t>
            </a:r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つの種類があり、それぞれ</a:t>
            </a:r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回ガチャと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連ガチャを有する。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どちらも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連を引いた回数に応じて確定報酬がもらえるスタンプ形式とする。</a:t>
            </a:r>
            <a:endParaRPr lang="en-US" altLang="ja-JP" sz="1000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C45A065-E7C3-4CB0-9F9D-ED30D5771E0C}"/>
              </a:ext>
            </a:extLst>
          </p:cNvPr>
          <p:cNvSpPr txBox="1"/>
          <p:nvPr/>
        </p:nvSpPr>
        <p:spPr>
          <a:xfrm>
            <a:off x="591845" y="3602757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3</a:t>
            </a:r>
            <a:r>
              <a:rPr kumimoji="1" lang="ja-JP" altLang="en-US" sz="1200" b="1">
                <a:latin typeface="+mn-ea"/>
              </a:rPr>
              <a:t>．無料ガチャ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B583F8F-4AF1-4975-953A-99BB77012FE4}"/>
              </a:ext>
            </a:extLst>
          </p:cNvPr>
          <p:cNvSpPr txBox="1"/>
          <p:nvPr/>
        </p:nvSpPr>
        <p:spPr>
          <a:xfrm>
            <a:off x="823640" y="3823986"/>
            <a:ext cx="614866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1日1</a:t>
            </a:r>
            <a:r>
              <a:rPr lang="ja-JP" altLang="en-US" sz="1000">
                <a:latin typeface="+mn-ea"/>
              </a:rPr>
              <a:t>回限定でひけるガチャ。ガチャの回数は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レアリティの高いカードの排出率はかなり低い</a:t>
            </a:r>
            <a:r>
              <a:rPr lang="ja-JP" altLang="en-US" sz="1050">
                <a:latin typeface="+mn-ea"/>
              </a:rPr>
              <a:t>。</a:t>
            </a:r>
            <a:endParaRPr lang="en-US" altLang="ja-JP" sz="1050">
              <a:latin typeface="+mn-ea"/>
            </a:endParaRPr>
          </a:p>
          <a:p>
            <a:r>
              <a:rPr lang="ja-JP" altLang="en-US" sz="1050">
                <a:latin typeface="+mn-ea"/>
              </a:rPr>
              <a:t>想定）★５→</a:t>
            </a:r>
            <a:r>
              <a:rPr lang="en-US" altLang="ja-JP" sz="1050">
                <a:latin typeface="+mn-ea"/>
              </a:rPr>
              <a:t>1%</a:t>
            </a:r>
            <a:r>
              <a:rPr lang="ja-JP" altLang="en-US" sz="1050">
                <a:latin typeface="+mn-ea"/>
              </a:rPr>
              <a:t>　★４→</a:t>
            </a:r>
            <a:r>
              <a:rPr lang="en-US" altLang="ja-JP" sz="1050">
                <a:latin typeface="+mn-ea"/>
              </a:rPr>
              <a:t>15</a:t>
            </a:r>
            <a:r>
              <a:rPr lang="ja-JP" altLang="en-US" sz="1050">
                <a:latin typeface="+mn-ea"/>
              </a:rPr>
              <a:t>％　★３→</a:t>
            </a:r>
            <a:r>
              <a:rPr lang="en-US" altLang="ja-JP" sz="1050">
                <a:latin typeface="+mn-ea"/>
              </a:rPr>
              <a:t>84</a:t>
            </a:r>
            <a:r>
              <a:rPr lang="ja-JP" altLang="en-US" sz="1050">
                <a:latin typeface="+mn-ea"/>
              </a:rPr>
              <a:t>％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スタンプカードは無し</a:t>
            </a:r>
            <a:endParaRPr lang="en-US" altLang="ja-JP" sz="1000">
              <a:latin typeface="+mn-ea"/>
            </a:endParaRPr>
          </a:p>
          <a:p>
            <a:endParaRPr lang="ja-JP" altLang="en-US" sz="100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35CDC58-1A74-4BC5-9039-C5AC563CD9B0}"/>
              </a:ext>
            </a:extLst>
          </p:cNvPr>
          <p:cNvSpPr txBox="1"/>
          <p:nvPr/>
        </p:nvSpPr>
        <p:spPr>
          <a:xfrm>
            <a:off x="591845" y="4634000"/>
            <a:ext cx="213552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4</a:t>
            </a:r>
            <a:r>
              <a:rPr kumimoji="1" lang="ja-JP" altLang="en-US" sz="1200" b="1">
                <a:latin typeface="+mn-ea"/>
              </a:rPr>
              <a:t>．ピックアップ確定ガチャ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F35E4E2-050D-4B6F-AC07-ED5B89C2D27E}"/>
              </a:ext>
            </a:extLst>
          </p:cNvPr>
          <p:cNvSpPr txBox="1"/>
          <p:nvPr/>
        </p:nvSpPr>
        <p:spPr>
          <a:xfrm>
            <a:off x="823640" y="4855229"/>
            <a:ext cx="751460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有償クリスタルのみで引ける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連ガチャ。回数制限を設ける　</a:t>
            </a:r>
            <a:r>
              <a:rPr lang="en-US" altLang="ja-JP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要調整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他のガチャよりもクリスタルの消費量を多いが、ピックアップされているカードが確定で排出される。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（他の★</a:t>
            </a:r>
            <a:r>
              <a:rPr lang="en-US" altLang="ja-JP" sz="1000">
                <a:latin typeface="+mn-ea"/>
              </a:rPr>
              <a:t>5</a:t>
            </a:r>
            <a:r>
              <a:rPr lang="ja-JP" altLang="en-US" sz="1000">
                <a:latin typeface="+mn-ea"/>
              </a:rPr>
              <a:t>も排出率が高い）</a:t>
            </a:r>
            <a:endParaRPr lang="en-US" altLang="ja-JP" sz="1000">
              <a:latin typeface="+mn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86ABE03-77D9-4873-BFD7-F016C01882B8}"/>
              </a:ext>
            </a:extLst>
          </p:cNvPr>
          <p:cNvSpPr txBox="1"/>
          <p:nvPr/>
        </p:nvSpPr>
        <p:spPr>
          <a:xfrm>
            <a:off x="415419" y="5472100"/>
            <a:ext cx="385233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●ガチャの管理について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20200205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A529926-D4E3-44F3-91A2-DFAAF1FD21EE}"/>
              </a:ext>
            </a:extLst>
          </p:cNvPr>
          <p:cNvSpPr txBox="1"/>
          <p:nvPr/>
        </p:nvSpPr>
        <p:spPr>
          <a:xfrm>
            <a:off x="591845" y="5721013"/>
            <a:ext cx="5678157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全てのガチャは開催フラグと期間によって管理させる。</a:t>
            </a:r>
            <a:endParaRPr kumimoji="1" lang="en-US" altLang="ja-JP" sz="1000">
              <a:latin typeface="+mn-ea"/>
            </a:endParaRPr>
          </a:p>
          <a:p>
            <a:r>
              <a:rPr lang="en-US" altLang="ja-JP" sz="1000">
                <a:latin typeface="+mn-ea"/>
              </a:rPr>
              <a:t>2.3.4.</a:t>
            </a:r>
            <a:r>
              <a:rPr lang="ja-JP" altLang="en-US" sz="1000">
                <a:latin typeface="+mn-ea"/>
              </a:rPr>
              <a:t>のガチャはデフォルトで開催フラグを</a:t>
            </a:r>
            <a:r>
              <a:rPr lang="en-US" altLang="ja-JP" sz="1000">
                <a:latin typeface="+mn-ea"/>
              </a:rPr>
              <a:t>OFF</a:t>
            </a:r>
            <a:r>
              <a:rPr lang="ja-JP" altLang="en-US" sz="1000">
                <a:latin typeface="+mn-ea"/>
              </a:rPr>
              <a:t>とし、運営側で開催タイミングを制御させる。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また、ガチャの引ける回数も運営側で制御できるように設定する。</a:t>
            </a:r>
            <a:r>
              <a:rPr lang="en-US" altLang="ja-JP" sz="1000"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4562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403187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●ガチャチケットについて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20200128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600471" y="752379"/>
            <a:ext cx="6773008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ガチャチケットの種類は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回ガチャチケットのみとする。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回ガチャチケットを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枚以上所持している場合チケット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枚を消費することで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連ガチャを回すことが出来る。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連を引いた際はスタンプは押されない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ガチャチケットにイベント限定等の種類が追加される可能性あり</a:t>
            </a:r>
            <a:endParaRPr lang="en-US" altLang="ja-JP" sz="400">
              <a:latin typeface="+mj-ea"/>
              <a:ea typeface="+mj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43658" y="147773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・チケットの入手方法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1733123"/>
            <a:ext cx="5442516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チケットはショップで購入することはできず、基本運営やイベント等での配布で入手する。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16A93D-3245-4517-999D-8C1CAF8D611A}"/>
              </a:ext>
            </a:extLst>
          </p:cNvPr>
          <p:cNvSpPr txBox="1"/>
          <p:nvPr/>
        </p:nvSpPr>
        <p:spPr>
          <a:xfrm>
            <a:off x="415419" y="2652553"/>
            <a:ext cx="251863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●ガチャの抽選方法について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2E3832-19AC-4B60-8400-5AF933166493}"/>
              </a:ext>
            </a:extLst>
          </p:cNvPr>
          <p:cNvSpPr txBox="1"/>
          <p:nvPr/>
        </p:nvSpPr>
        <p:spPr>
          <a:xfrm>
            <a:off x="624231" y="2914031"/>
            <a:ext cx="785590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ガチャの抽選は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段階の抽選が行われる。</a:t>
            </a:r>
            <a:r>
              <a:rPr lang="ja-JP" altLang="en-US" sz="10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>
                <a:latin typeface="メイリオ"/>
                <a:ea typeface="メイリオ"/>
              </a:rPr>
              <a:t>抽選はウェイトをつけて計算する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1</a:t>
            </a:r>
            <a:r>
              <a:rPr lang="ja-JP" altLang="en-US" sz="1000">
                <a:latin typeface="メイリオ"/>
                <a:ea typeface="メイリオ"/>
              </a:rPr>
              <a:t>回目：レア度確定の抽選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回目：レア度内の各カードの抽選　　</a:t>
            </a:r>
            <a:endParaRPr lang="en-US" altLang="ja-JP" sz="1000"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AD5A0-21F3-4FF0-A36E-655F60BAEF9E}"/>
              </a:ext>
            </a:extLst>
          </p:cNvPr>
          <p:cNvSpPr txBox="1"/>
          <p:nvPr/>
        </p:nvSpPr>
        <p:spPr>
          <a:xfrm>
            <a:off x="595473" y="3468029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抽選例）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EF1AE2-C143-43BE-A2F4-9BAC916C2276}"/>
              </a:ext>
            </a:extLst>
          </p:cNvPr>
          <p:cNvSpPr txBox="1"/>
          <p:nvPr/>
        </p:nvSpPr>
        <p:spPr>
          <a:xfrm>
            <a:off x="827268" y="3751972"/>
            <a:ext cx="193193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回目：レア度確定の抽選確立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B78B7D8B-E4AD-4157-8AA5-D72BD2BE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13441"/>
              </p:ext>
            </p:extLst>
          </p:nvPr>
        </p:nvGraphicFramePr>
        <p:xfrm>
          <a:off x="827268" y="3939627"/>
          <a:ext cx="2681112" cy="127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56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340556">
                  <a:extLst>
                    <a:ext uri="{9D8B030D-6E8A-4147-A177-3AD203B41FA5}">
                      <a16:colId xmlns:a16="http://schemas.microsoft.com/office/drawing/2014/main" val="912854599"/>
                    </a:ext>
                  </a:extLst>
                </a:gridCol>
              </a:tblGrid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4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3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75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680A9A8-C841-4A17-991F-9FAADAFE9315}"/>
              </a:ext>
            </a:extLst>
          </p:cNvPr>
          <p:cNvSpPr txBox="1"/>
          <p:nvPr/>
        </p:nvSpPr>
        <p:spPr>
          <a:xfrm>
            <a:off x="4010735" y="3740887"/>
            <a:ext cx="244490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回目：レア度内の各カードの抽選確立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0AA29E8B-1D18-4B45-A5A2-BB2EF868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10038"/>
              </p:ext>
            </p:extLst>
          </p:nvPr>
        </p:nvGraphicFramePr>
        <p:xfrm>
          <a:off x="4088763" y="3939626"/>
          <a:ext cx="2847143" cy="191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359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621784">
                  <a:extLst>
                    <a:ext uri="{9D8B030D-6E8A-4147-A177-3AD203B41FA5}">
                      <a16:colId xmlns:a16="http://schemas.microsoft.com/office/drawing/2014/main" val="2205759305"/>
                    </a:ext>
                  </a:extLst>
                </a:gridCol>
              </a:tblGrid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カード名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A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  <a:endParaRPr kumimoji="1" lang="en-US" altLang="ja-JP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B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C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26696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D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E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887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B12763-FF79-43F3-99EB-191E32AC0B43}"/>
              </a:ext>
            </a:extLst>
          </p:cNvPr>
          <p:cNvSpPr txBox="1"/>
          <p:nvPr/>
        </p:nvSpPr>
        <p:spPr>
          <a:xfrm>
            <a:off x="415419" y="204798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●確定ガチャについて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58C742-EB93-497C-A5C2-3FEB485237B4}"/>
              </a:ext>
            </a:extLst>
          </p:cNvPr>
          <p:cNvSpPr txBox="1"/>
          <p:nvPr/>
        </p:nvSpPr>
        <p:spPr>
          <a:xfrm>
            <a:off x="624231" y="2314588"/>
            <a:ext cx="5570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スタンプカードに確定ガチャのスタンプが押された場合、そのガチャの抽選に即反映される。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2EEF496-63B4-4466-A5B1-BC95FC5F58D6}"/>
              </a:ext>
            </a:extLst>
          </p:cNvPr>
          <p:cNvSpPr/>
          <p:nvPr/>
        </p:nvSpPr>
        <p:spPr>
          <a:xfrm>
            <a:off x="3633840" y="4462223"/>
            <a:ext cx="344509" cy="32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920AF99-4219-4BF7-A8F4-96515F296CEC}"/>
              </a:ext>
            </a:extLst>
          </p:cNvPr>
          <p:cNvSpPr txBox="1"/>
          <p:nvPr/>
        </p:nvSpPr>
        <p:spPr>
          <a:xfrm>
            <a:off x="415419" y="5950455"/>
            <a:ext cx="475001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●ガチャのピックアップについて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54FBE28-7B05-4DEB-8ED0-43346AAD1DA1}"/>
              </a:ext>
            </a:extLst>
          </p:cNvPr>
          <p:cNvSpPr txBox="1"/>
          <p:nvPr/>
        </p:nvSpPr>
        <p:spPr>
          <a:xfrm>
            <a:off x="591845" y="6211933"/>
            <a:ext cx="7855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ピックアップされた</a:t>
            </a:r>
            <a:r>
              <a:rPr lang="en-US" altLang="ja-JP" sz="100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カードがある場合、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回目の抽選の段階でそのカードの排出率を他のカードに比べ上昇させる。</a:t>
            </a:r>
            <a:endParaRPr lang="en-US" altLang="ja-JP" sz="1000">
              <a:latin typeface="メイリオ"/>
              <a:ea typeface="メイリオ"/>
            </a:endParaRPr>
          </a:p>
          <a:p>
            <a:endParaRPr lang="en-US" altLang="ja-JP" sz="100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65318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●スタンプについて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6" y="875271"/>
            <a:ext cx="488467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期間内にクリスタルで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連ガチャを引くごとに該当ガチャのスタンプを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つ押す。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チケット消費ではスタンプを押さない。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スタンプが一定数溜まると確定で報酬を与える。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与えたアイテムは直接配布される。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個スタンプが押された場合</a:t>
            </a:r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枚目のカードへ移る。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kumimoji="1" lang="ja-JP" altLang="en-US" sz="1000">
                <a:latin typeface="+mj-ea"/>
                <a:ea typeface="+mj-ea"/>
              </a:rPr>
              <a:t>スタンプの内容は各カードごとで設定できるようにする。</a:t>
            </a:r>
            <a:endParaRPr kumimoji="1"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カードは上限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枚とし、</a:t>
            </a:r>
            <a:r>
              <a:rPr lang="en-US" altLang="ja-JP" sz="1000">
                <a:latin typeface="+mj-ea"/>
                <a:ea typeface="+mj-ea"/>
              </a:rPr>
              <a:t>11</a:t>
            </a:r>
            <a:r>
              <a:rPr lang="ja-JP" altLang="en-US" sz="1000">
                <a:latin typeface="+mj-ea"/>
                <a:ea typeface="+mj-ea"/>
              </a:rPr>
              <a:t>枚目に移る場合は再度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枚目のカードの内容にする。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〇枚目は増え続ける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期間が過ぎた場合、リセットさせる。期限は各カードによって異なる想定。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ユーザーがアイテムを選択して受け取るようなものはない。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欠片はスタンプの中に入れない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400">
              <a:latin typeface="+mj-ea"/>
              <a:ea typeface="+mj-e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5CFDD37-FEE4-4032-B874-FC40D2839CCD}"/>
              </a:ext>
            </a:extLst>
          </p:cNvPr>
          <p:cNvGrpSpPr/>
          <p:nvPr/>
        </p:nvGrpSpPr>
        <p:grpSpPr>
          <a:xfrm>
            <a:off x="5708647" y="996380"/>
            <a:ext cx="2888708" cy="1716961"/>
            <a:chOff x="5708647" y="4001942"/>
            <a:chExt cx="2888708" cy="1716961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E9355F2-7989-475F-ABDE-E61265031A1F}"/>
                </a:ext>
              </a:extLst>
            </p:cNvPr>
            <p:cNvGrpSpPr/>
            <p:nvPr/>
          </p:nvGrpSpPr>
          <p:grpSpPr>
            <a:xfrm>
              <a:off x="5708647" y="4001942"/>
              <a:ext cx="2888708" cy="1716961"/>
              <a:chOff x="725760" y="1510193"/>
              <a:chExt cx="2888708" cy="1716961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E16553A-871B-4338-8122-FC52E91461D8}"/>
                  </a:ext>
                </a:extLst>
              </p:cNvPr>
              <p:cNvGrpSpPr/>
              <p:nvPr/>
            </p:nvGrpSpPr>
            <p:grpSpPr>
              <a:xfrm>
                <a:off x="725760" y="1510193"/>
                <a:ext cx="2888708" cy="1716961"/>
                <a:chOff x="725760" y="1510193"/>
                <a:chExt cx="2888708" cy="1716961"/>
              </a:xfrm>
            </p:grpSpPr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F0A1ADB-4467-4882-A981-3CA92B0BDE74}"/>
                    </a:ext>
                  </a:extLst>
                </p:cNvPr>
                <p:cNvSpPr/>
                <p:nvPr/>
              </p:nvSpPr>
              <p:spPr>
                <a:xfrm>
                  <a:off x="766674" y="1510193"/>
                  <a:ext cx="2847794" cy="171696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16927F0A-4CA4-48F0-8AE8-B379D0B9D6F5}"/>
                    </a:ext>
                  </a:extLst>
                </p:cNvPr>
                <p:cNvSpPr txBox="1"/>
                <p:nvPr/>
              </p:nvSpPr>
              <p:spPr>
                <a:xfrm>
                  <a:off x="725760" y="1547085"/>
                  <a:ext cx="191270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10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連ガチャスタンプカード</a:t>
                  </a:r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83C69254-5911-4B77-8752-4ED14B61CFDF}"/>
                    </a:ext>
                  </a:extLst>
                </p:cNvPr>
                <p:cNvSpPr txBox="1"/>
                <p:nvPr/>
              </p:nvSpPr>
              <p:spPr>
                <a:xfrm>
                  <a:off x="777056" y="1749105"/>
                  <a:ext cx="18485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mm/dd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</a:t>
                  </a:r>
                  <a:r>
                    <a:rPr kumimoji="1" lang="en-US" altLang="ja-JP" sz="1100" b="1" err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hh:mm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まで</a:t>
                  </a:r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AB67E15C-2AA7-4AEF-91AA-22CC3CCC7CD4}"/>
                    </a:ext>
                  </a:extLst>
                </p:cNvPr>
                <p:cNvGrpSpPr/>
                <p:nvPr/>
              </p:nvGrpSpPr>
              <p:grpSpPr>
                <a:xfrm>
                  <a:off x="775254" y="2008484"/>
                  <a:ext cx="2605945" cy="1053170"/>
                  <a:chOff x="775254" y="2008484"/>
                  <a:chExt cx="2605945" cy="1053170"/>
                </a:xfrm>
              </p:grpSpPr>
              <p:sp>
                <p:nvSpPr>
                  <p:cNvPr id="29" name="四角形: 角を丸くする 28">
                    <a:extLst>
                      <a:ext uri="{FF2B5EF4-FFF2-40B4-BE49-F238E27FC236}">
                        <a16:creationId xmlns:a16="http://schemas.microsoft.com/office/drawing/2014/main" id="{B62ABD02-4099-4732-AFD0-DE4E570D06AB}"/>
                      </a:ext>
                    </a:extLst>
                  </p:cNvPr>
                  <p:cNvSpPr/>
                  <p:nvPr/>
                </p:nvSpPr>
                <p:spPr>
                  <a:xfrm>
                    <a:off x="860572" y="2010715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0" name="四角形: 角を丸くする 29">
                    <a:extLst>
                      <a:ext uri="{FF2B5EF4-FFF2-40B4-BE49-F238E27FC236}">
                        <a16:creationId xmlns:a16="http://schemas.microsoft.com/office/drawing/2014/main" id="{AC0FB114-86F9-49AB-A38C-AB7BA05A0DE1}"/>
                      </a:ext>
                    </a:extLst>
                  </p:cNvPr>
                  <p:cNvSpPr/>
                  <p:nvPr/>
                </p:nvSpPr>
                <p:spPr>
                  <a:xfrm>
                    <a:off x="863421" y="2622080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1" name="四角形: 角を丸くする 30">
                    <a:extLst>
                      <a:ext uri="{FF2B5EF4-FFF2-40B4-BE49-F238E27FC236}">
                        <a16:creationId xmlns:a16="http://schemas.microsoft.com/office/drawing/2014/main" id="{5554DA7C-08E4-4B5D-9143-8242AFCC2008}"/>
                      </a:ext>
                    </a:extLst>
                  </p:cNvPr>
                  <p:cNvSpPr/>
                  <p:nvPr/>
                </p:nvSpPr>
                <p:spPr>
                  <a:xfrm>
                    <a:off x="137628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2" name="四角形: 角を丸くする 31">
                    <a:extLst>
                      <a:ext uri="{FF2B5EF4-FFF2-40B4-BE49-F238E27FC236}">
                        <a16:creationId xmlns:a16="http://schemas.microsoft.com/office/drawing/2014/main" id="{19AB8CFD-D395-4DDE-9738-12393AEFE32D}"/>
                      </a:ext>
                    </a:extLst>
                  </p:cNvPr>
                  <p:cNvSpPr/>
                  <p:nvPr/>
                </p:nvSpPr>
                <p:spPr>
                  <a:xfrm>
                    <a:off x="137913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3" name="四角形: 角を丸くする 32">
                    <a:extLst>
                      <a:ext uri="{FF2B5EF4-FFF2-40B4-BE49-F238E27FC236}">
                        <a16:creationId xmlns:a16="http://schemas.microsoft.com/office/drawing/2014/main" id="{B89F0C63-D20A-42A2-8026-6092D6B5FB24}"/>
                      </a:ext>
                    </a:extLst>
                  </p:cNvPr>
                  <p:cNvSpPr/>
                  <p:nvPr/>
                </p:nvSpPr>
                <p:spPr>
                  <a:xfrm>
                    <a:off x="189199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四角形: 角を丸くする 33">
                    <a:extLst>
                      <a:ext uri="{FF2B5EF4-FFF2-40B4-BE49-F238E27FC236}">
                        <a16:creationId xmlns:a16="http://schemas.microsoft.com/office/drawing/2014/main" id="{5BB15FBF-2460-4000-98F0-56ABE9A401F1}"/>
                      </a:ext>
                    </a:extLst>
                  </p:cNvPr>
                  <p:cNvSpPr/>
                  <p:nvPr/>
                </p:nvSpPr>
                <p:spPr>
                  <a:xfrm>
                    <a:off x="189484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5" name="四角形: 角を丸くする 34">
                    <a:extLst>
                      <a:ext uri="{FF2B5EF4-FFF2-40B4-BE49-F238E27FC236}">
                        <a16:creationId xmlns:a16="http://schemas.microsoft.com/office/drawing/2014/main" id="{09CD3773-0F58-46D4-94CF-2E0A18903E1E}"/>
                      </a:ext>
                    </a:extLst>
                  </p:cNvPr>
                  <p:cNvSpPr/>
                  <p:nvPr/>
                </p:nvSpPr>
                <p:spPr>
                  <a:xfrm>
                    <a:off x="240770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6" name="四角形: 角を丸くする 35">
                    <a:extLst>
                      <a:ext uri="{FF2B5EF4-FFF2-40B4-BE49-F238E27FC236}">
                        <a16:creationId xmlns:a16="http://schemas.microsoft.com/office/drawing/2014/main" id="{58FDF400-273A-455C-9A9A-DD82EC61A7A0}"/>
                      </a:ext>
                    </a:extLst>
                  </p:cNvPr>
                  <p:cNvSpPr/>
                  <p:nvPr/>
                </p:nvSpPr>
                <p:spPr>
                  <a:xfrm>
                    <a:off x="241055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7" name="四角形: 角を丸くする 36">
                    <a:extLst>
                      <a:ext uri="{FF2B5EF4-FFF2-40B4-BE49-F238E27FC236}">
                        <a16:creationId xmlns:a16="http://schemas.microsoft.com/office/drawing/2014/main" id="{E042BB81-CD1C-47F6-9153-EB215ACC8BB1}"/>
                      </a:ext>
                    </a:extLst>
                  </p:cNvPr>
                  <p:cNvSpPr/>
                  <p:nvPr/>
                </p:nvSpPr>
                <p:spPr>
                  <a:xfrm>
                    <a:off x="292341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8" name="四角形: 角を丸くする 37">
                    <a:extLst>
                      <a:ext uri="{FF2B5EF4-FFF2-40B4-BE49-F238E27FC236}">
                        <a16:creationId xmlns:a16="http://schemas.microsoft.com/office/drawing/2014/main" id="{5751940F-E2CF-403C-8752-9F92E4002540}"/>
                      </a:ext>
                    </a:extLst>
                  </p:cNvPr>
                  <p:cNvSpPr/>
                  <p:nvPr/>
                </p:nvSpPr>
                <p:spPr>
                  <a:xfrm>
                    <a:off x="292626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テキスト ボックス 38">
                    <a:extLst>
                      <a:ext uri="{FF2B5EF4-FFF2-40B4-BE49-F238E27FC236}">
                        <a16:creationId xmlns:a16="http://schemas.microsoft.com/office/drawing/2014/main" id="{5FC66A21-50CF-4F29-BB85-3364BB872D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887" y="2241733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0" name="テキスト ボックス 39">
                    <a:extLst>
                      <a:ext uri="{FF2B5EF4-FFF2-40B4-BE49-F238E27FC236}">
                        <a16:creationId xmlns:a16="http://schemas.microsoft.com/office/drawing/2014/main" id="{1FAE8F02-DF1A-4955-AFA0-39E0719B1AD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19" y="2250666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3DCB703E-C59C-4919-B5CE-2EDC3BB02A83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701" y="2166679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12E1D72-C671-4DCE-AFF5-C01DD3E323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365" y="2630705"/>
                    <a:ext cx="364202" cy="415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★５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en-US" altLang="ja-JP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体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確定</a:t>
                    </a:r>
                  </a:p>
                </p:txBody>
              </p:sp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A88CFA3D-7B11-46EB-BDBD-780A691BE7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0420" y="2252142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7F0D5843-A2A2-41CA-9DD2-017388DA1A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721" y="2849149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29A3AD2E-4BC8-423E-ABAF-CB8C460C1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75254" y="2859558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7F698595-67D8-4D39-B470-D0C5F78CD9F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970" y="2784655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2363AEED-8217-4108-907F-4C053F02CE6C}"/>
                      </a:ext>
                    </a:extLst>
                  </p:cNvPr>
                  <p:cNvSpPr txBox="1"/>
                  <p:nvPr/>
                </p:nvSpPr>
                <p:spPr>
                  <a:xfrm>
                    <a:off x="2888756" y="2235438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9951B74E-ABFC-4C4D-913A-35CFC7DCCF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090" y="2849351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</p:grp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8638D3A-491F-4A9A-9719-3E59541EE402}"/>
                  </a:ext>
                </a:extLst>
              </p:cNvPr>
              <p:cNvGrpSpPr/>
              <p:nvPr/>
            </p:nvGrpSpPr>
            <p:grpSpPr>
              <a:xfrm rot="20700000">
                <a:off x="833391" y="2051078"/>
                <a:ext cx="471077" cy="306799"/>
                <a:chOff x="3966162" y="1904652"/>
                <a:chExt cx="471077" cy="306799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E8C45978-3148-4C37-8C05-4D7A83B54365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6FBF6D69-E62A-4CF8-9136-CE1B2C501036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2E40875-CDA8-4D85-88E1-5089A27B2B4B}"/>
                  </a:ext>
                </a:extLst>
              </p:cNvPr>
              <p:cNvGrpSpPr/>
              <p:nvPr/>
            </p:nvGrpSpPr>
            <p:grpSpPr>
              <a:xfrm rot="20700000">
                <a:off x="1370980" y="2053652"/>
                <a:ext cx="471077" cy="306799"/>
                <a:chOff x="3966162" y="1904652"/>
                <a:chExt cx="471077" cy="306799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2B812A4B-9F98-4722-A2EC-EDF75D68DF41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2EA4EDC-0483-4532-8401-E1F7C7CD8493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250B3BD-BC47-4BAF-B770-D704629B70D0}"/>
                </a:ext>
              </a:extLst>
            </p:cNvPr>
            <p:cNvSpPr txBox="1"/>
            <p:nvPr/>
          </p:nvSpPr>
          <p:spPr>
            <a:xfrm>
              <a:off x="8034380" y="4207377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kumimoji="1" lang="ja-JP" altLang="en-US" sz="1100" b="1">
                  <a:solidFill>
                    <a:schemeClr val="bg1"/>
                  </a:solidFill>
                  <a:latin typeface="+mj-ea"/>
                  <a:ea typeface="+mj-ea"/>
                </a:rPr>
                <a:t>枚目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25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1E380EAE-BBBD-4086-B53B-094D23C5D958}"/>
              </a:ext>
            </a:extLst>
          </p:cNvPr>
          <p:cNvGrpSpPr/>
          <p:nvPr/>
        </p:nvGrpSpPr>
        <p:grpSpPr>
          <a:xfrm>
            <a:off x="2761258" y="3400929"/>
            <a:ext cx="900944" cy="1604061"/>
            <a:chOff x="597519" y="1198846"/>
            <a:chExt cx="2479906" cy="4415280"/>
          </a:xfrm>
        </p:grpSpPr>
        <p:pic>
          <p:nvPicPr>
            <p:cNvPr id="46" name="図 45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5DDCDE9B-C931-4BB2-A6C8-8BF239FE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5084B587-2A3D-4F7A-8AF8-67B67A937455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577" y="1297445"/>
            <a:ext cx="926724" cy="1640919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83" y="1297445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5343399" y="1297445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9AC5BA2-20A7-4DFE-858E-D4BBF62EFA39}"/>
              </a:ext>
            </a:extLst>
          </p:cNvPr>
          <p:cNvCxnSpPr>
            <a:cxnSpLocks/>
            <a:stCxn id="57" idx="3"/>
            <a:endCxn id="104" idx="1"/>
          </p:cNvCxnSpPr>
          <p:nvPr/>
        </p:nvCxnSpPr>
        <p:spPr>
          <a:xfrm>
            <a:off x="1488254" y="2114080"/>
            <a:ext cx="1195207" cy="642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D3F8FF-1A1D-4A6C-BA96-EC7A22C33F38}"/>
              </a:ext>
            </a:extLst>
          </p:cNvPr>
          <p:cNvCxnSpPr>
            <a:cxnSpLocks/>
            <a:stCxn id="104" idx="3"/>
            <a:endCxn id="4" idx="1"/>
          </p:cNvCxnSpPr>
          <p:nvPr/>
        </p:nvCxnSpPr>
        <p:spPr>
          <a:xfrm flipV="1">
            <a:off x="3602072" y="2119288"/>
            <a:ext cx="345038" cy="12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565333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02980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ガチャトップ画面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6B7BC8E-E8DD-46C3-B037-5F9CB90BFF83}"/>
              </a:ext>
            </a:extLst>
          </p:cNvPr>
          <p:cNvSpPr txBox="1"/>
          <p:nvPr/>
        </p:nvSpPr>
        <p:spPr>
          <a:xfrm>
            <a:off x="2263465" y="2919598"/>
            <a:ext cx="17089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ga100a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ガチャ確認ダイアログ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7558708" y="2947347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  <a:ea typeface="+mj-ea"/>
              </a:rPr>
              <a:t>ga140</a:t>
            </a:r>
          </a:p>
          <a:p>
            <a:pPr algn="ctr"/>
            <a:r>
              <a:rPr lang="ja-JP" altLang="en-US" sz="1000">
                <a:latin typeface="+mj-ea"/>
                <a:ea typeface="+mj-ea"/>
              </a:rPr>
              <a:t>ガチャ結果一覧画面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5166084" y="2953501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ga120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ガチャ演出画面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en-US" altLang="ja-JP" sz="800">
                <a:latin typeface="+mj-ea"/>
                <a:ea typeface="+mj-ea"/>
              </a:rPr>
              <a:t>※</a:t>
            </a:r>
            <a:r>
              <a:rPr lang="ja-JP" altLang="en-US" sz="800">
                <a:latin typeface="+mj-ea"/>
                <a:ea typeface="+mj-ea"/>
              </a:rPr>
              <a:t>要相談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2449939" y="5042553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ga100b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>
          <a:xfrm>
            <a:off x="1488254" y="2114080"/>
            <a:ext cx="1273004" cy="20888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4823423" y="1852735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5088467" y="1844221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1B6A792-4A23-479C-83FE-3F4ACFE9C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461" y="1308262"/>
            <a:ext cx="918611" cy="1624491"/>
          </a:xfrm>
          <a:prstGeom prst="rect">
            <a:avLst/>
          </a:prstGeom>
        </p:spPr>
      </p:pic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C8967B83-29E7-4393-9B4A-14AFC033FC51}"/>
              </a:ext>
            </a:extLst>
          </p:cNvPr>
          <p:cNvSpPr txBox="1"/>
          <p:nvPr/>
        </p:nvSpPr>
        <p:spPr>
          <a:xfrm>
            <a:off x="3677675" y="2908748"/>
            <a:ext cx="14484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ガチャスタンプ押印画面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578233-7243-43AF-B384-C390DC5ED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7110" y="1302529"/>
            <a:ext cx="924084" cy="163351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4314" y="1304933"/>
            <a:ext cx="924084" cy="1627744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6215050" y="2962736"/>
            <a:ext cx="15595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獲得カード表示画面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B3BE967C-A8EB-4636-9779-71D9E529766D}"/>
              </a:ext>
            </a:extLst>
          </p:cNvPr>
          <p:cNvSpPr/>
          <p:nvPr/>
        </p:nvSpPr>
        <p:spPr>
          <a:xfrm>
            <a:off x="7043810" y="1091128"/>
            <a:ext cx="6513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×1or10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93" idx="1"/>
          </p:cNvCxnSpPr>
          <p:nvPr/>
        </p:nvCxnSpPr>
        <p:spPr>
          <a:xfrm>
            <a:off x="6269922" y="2110337"/>
            <a:ext cx="274655" cy="756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3F06228-725E-499E-ACBA-E9073D762D1E}"/>
              </a:ext>
            </a:extLst>
          </p:cNvPr>
          <p:cNvCxnSpPr>
            <a:cxnSpLocks/>
            <a:stCxn id="93" idx="3"/>
            <a:endCxn id="40" idx="1"/>
          </p:cNvCxnSpPr>
          <p:nvPr/>
        </p:nvCxnSpPr>
        <p:spPr>
          <a:xfrm>
            <a:off x="7471301" y="2117905"/>
            <a:ext cx="273013" cy="9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06705FB-B5F2-46D8-9629-CF8ED5974E92}"/>
              </a:ext>
            </a:extLst>
          </p:cNvPr>
          <p:cNvSpPr/>
          <p:nvPr/>
        </p:nvSpPr>
        <p:spPr>
          <a:xfrm>
            <a:off x="3968566" y="1139687"/>
            <a:ext cx="9480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※10</a:t>
            </a:r>
            <a:r>
              <a:rPr lang="ja-JP" altLang="en-US" sz="1000">
                <a:latin typeface="+mj-ea"/>
                <a:ea typeface="+mj-ea"/>
              </a:rPr>
              <a:t>連のみ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8341593" y="1058688"/>
            <a:ext cx="559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104" idx="0"/>
          </p:cNvCxnSpPr>
          <p:nvPr/>
        </p:nvCxnSpPr>
        <p:spPr>
          <a:xfrm rot="16200000" flipH="1" flipV="1">
            <a:off x="5672897" y="-1225198"/>
            <a:ext cx="3329" cy="5063589"/>
          </a:xfrm>
          <a:prstGeom prst="bentConnector3">
            <a:avLst>
              <a:gd name="adj1" fmla="val -68669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E75A563-E37E-493B-A848-7A461FE56820}"/>
              </a:ext>
            </a:extLst>
          </p:cNvPr>
          <p:cNvSpPr/>
          <p:nvPr/>
        </p:nvSpPr>
        <p:spPr>
          <a:xfrm>
            <a:off x="7373239" y="778153"/>
            <a:ext cx="959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もう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回ひく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2934745" y="5539146"/>
            <a:ext cx="573601" cy="979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7833762" y="341890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8206356" y="2932677"/>
            <a:ext cx="2391" cy="486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ADC9F95-B66E-4331-8C60-B594DFA8F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5318" y="3592727"/>
            <a:ext cx="920858" cy="1633220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4" idx="3"/>
            <a:endCxn id="49" idx="1"/>
          </p:cNvCxnSpPr>
          <p:nvPr/>
        </p:nvCxnSpPr>
        <p:spPr>
          <a:xfrm flipV="1">
            <a:off x="4871194" y="2110337"/>
            <a:ext cx="472205" cy="89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51DB01EE-E71B-41D7-8B4E-28DD00CADB1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4624109" y="2721089"/>
            <a:ext cx="656680" cy="1086595"/>
          </a:xfrm>
          <a:prstGeom prst="bentConnector3">
            <a:avLst>
              <a:gd name="adj1" fmla="val 706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FDAEA55-8833-4C96-A416-B4313BF9C6B3}"/>
              </a:ext>
            </a:extLst>
          </p:cNvPr>
          <p:cNvSpPr txBox="1"/>
          <p:nvPr/>
        </p:nvSpPr>
        <p:spPr>
          <a:xfrm>
            <a:off x="4563148" y="5226389"/>
            <a:ext cx="18582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アイテム詳細ウィンドウ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3D4C8E9-6469-4728-B525-0A78798D0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718" y="1304931"/>
            <a:ext cx="916536" cy="1618297"/>
          </a:xfrm>
          <a:prstGeom prst="rect">
            <a:avLst/>
          </a:prstGeom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B6D9898-1781-403A-B204-4C112ECB15C1}"/>
              </a:ext>
            </a:extLst>
          </p:cNvPr>
          <p:cNvSpPr/>
          <p:nvPr/>
        </p:nvSpPr>
        <p:spPr>
          <a:xfrm>
            <a:off x="3470639" y="616797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89F39108-14BC-41B5-B360-6A8A7EDA5754}"/>
              </a:ext>
            </a:extLst>
          </p:cNvPr>
          <p:cNvSpPr/>
          <p:nvPr/>
        </p:nvSpPr>
        <p:spPr>
          <a:xfrm>
            <a:off x="7837721" y="4660758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0C3455E8-4814-4746-A6F3-C3621F4630AA}"/>
              </a:ext>
            </a:extLst>
          </p:cNvPr>
          <p:cNvGrpSpPr/>
          <p:nvPr/>
        </p:nvGrpSpPr>
        <p:grpSpPr>
          <a:xfrm>
            <a:off x="587073" y="3434510"/>
            <a:ext cx="900944" cy="1606204"/>
            <a:chOff x="6193281" y="1543051"/>
            <a:chExt cx="1900755" cy="3388669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2125CE2-51B7-4608-BD41-5E9839F5556D}"/>
                </a:ext>
              </a:extLst>
            </p:cNvPr>
            <p:cNvSpPr/>
            <p:nvPr/>
          </p:nvSpPr>
          <p:spPr>
            <a:xfrm>
              <a:off x="6193281" y="1543051"/>
              <a:ext cx="1900755" cy="33886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73" name="四角形: 角を丸くする 72">
              <a:extLst>
                <a:ext uri="{FF2B5EF4-FFF2-40B4-BE49-F238E27FC236}">
                  <a16:creationId xmlns:a16="http://schemas.microsoft.com/office/drawing/2014/main" id="{329F9C87-AC20-4125-AA72-52FDE60B4672}"/>
                </a:ext>
              </a:extLst>
            </p:cNvPr>
            <p:cNvSpPr/>
            <p:nvPr/>
          </p:nvSpPr>
          <p:spPr>
            <a:xfrm>
              <a:off x="6396278" y="1961544"/>
              <a:ext cx="1494760" cy="1987218"/>
            </a:xfrm>
            <a:prstGeom prst="roundRect">
              <a:avLst>
                <a:gd name="adj" fmla="val 180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ja-JP" altLang="en-US" sz="700">
                  <a:latin typeface="+mj-ea"/>
                  <a:ea typeface="+mj-ea"/>
                </a:rPr>
                <a:t>確認</a:t>
              </a:r>
              <a:endParaRPr kumimoji="1" lang="en-US" altLang="ja-JP" sz="700">
                <a:latin typeface="+mj-ea"/>
                <a:ea typeface="+mj-ea"/>
              </a:endParaRPr>
            </a:p>
            <a:p>
              <a:pPr algn="ctr"/>
              <a:endParaRPr kumimoji="1" lang="en-US" altLang="ja-JP" sz="600">
                <a:latin typeface="+mj-ea"/>
                <a:ea typeface="+mj-ea"/>
              </a:endParaRPr>
            </a:p>
            <a:p>
              <a:pPr algn="ctr"/>
              <a:r>
                <a:rPr lang="ja-JP" altLang="en-US" sz="500">
                  <a:latin typeface="+mj-ea"/>
                  <a:ea typeface="+mj-ea"/>
                </a:rPr>
                <a:t>気になる続きは</a:t>
              </a:r>
              <a:endParaRPr lang="en-US" altLang="ja-JP" sz="500">
                <a:latin typeface="+mj-ea"/>
                <a:ea typeface="+mj-ea"/>
              </a:endParaRPr>
            </a:p>
            <a:p>
              <a:pPr algn="ctr"/>
              <a:r>
                <a:rPr lang="en-US" altLang="ja-JP" sz="500">
                  <a:latin typeface="+mj-ea"/>
                  <a:ea typeface="+mj-ea"/>
                </a:rPr>
                <a:t>TR</a:t>
              </a:r>
              <a:r>
                <a:rPr lang="ja-JP" altLang="en-US" sz="500">
                  <a:latin typeface="+mj-ea"/>
                  <a:ea typeface="+mj-ea"/>
                </a:rPr>
                <a:t>カード入手後に！</a:t>
              </a:r>
              <a:endParaRPr lang="en-US" altLang="ja-JP" sz="500">
                <a:latin typeface="+mj-ea"/>
                <a:ea typeface="+mj-ea"/>
              </a:endParaRPr>
            </a:p>
          </p:txBody>
        </p:sp>
        <p:sp>
          <p:nvSpPr>
            <p:cNvPr id="74" name="四角形: 角を丸くする 73">
              <a:extLst>
                <a:ext uri="{FF2B5EF4-FFF2-40B4-BE49-F238E27FC236}">
                  <a16:creationId xmlns:a16="http://schemas.microsoft.com/office/drawing/2014/main" id="{61D034A6-6943-44C5-BE94-09C31D85E187}"/>
                </a:ext>
              </a:extLst>
            </p:cNvPr>
            <p:cNvSpPr/>
            <p:nvPr/>
          </p:nvSpPr>
          <p:spPr>
            <a:xfrm>
              <a:off x="6686458" y="3627543"/>
              <a:ext cx="914400" cy="24448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>
                  <a:latin typeface="+mj-ea"/>
                  <a:ea typeface="+mj-ea"/>
                </a:rPr>
                <a:t>OK</a:t>
              </a:r>
              <a:endParaRPr kumimoji="1" lang="ja-JP" altLang="en-US" sz="800">
                <a:latin typeface="+mj-ea"/>
                <a:ea typeface="+mj-ea"/>
              </a:endParaRPr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9CBF99C2-49B0-4E80-9DDC-13DE3E2A1237}"/>
              </a:ext>
            </a:extLst>
          </p:cNvPr>
          <p:cNvSpPr txBox="1"/>
          <p:nvPr/>
        </p:nvSpPr>
        <p:spPr>
          <a:xfrm>
            <a:off x="402980" y="5078377"/>
            <a:ext cx="13039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Ga100d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アドベンチャー終了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ダイアログ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D3E76C6D-6B0B-41E5-8237-7DD03F3DE95B}"/>
              </a:ext>
            </a:extLst>
          </p:cNvPr>
          <p:cNvCxnSpPr>
            <a:stCxn id="57" idx="2"/>
            <a:endCxn id="72" idx="0"/>
          </p:cNvCxnSpPr>
          <p:nvPr/>
        </p:nvCxnSpPr>
        <p:spPr>
          <a:xfrm>
            <a:off x="1029986" y="2923228"/>
            <a:ext cx="7559" cy="51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DAACAB48-9087-48B0-8790-D7D072A90EF6}"/>
              </a:ext>
            </a:extLst>
          </p:cNvPr>
          <p:cNvCxnSpPr>
            <a:cxnSpLocks/>
            <a:stCxn id="46" idx="2"/>
            <a:endCxn id="7" idx="0"/>
          </p:cNvCxnSpPr>
          <p:nvPr/>
        </p:nvCxnSpPr>
        <p:spPr>
          <a:xfrm>
            <a:off x="3211730" y="5004990"/>
            <a:ext cx="9816" cy="534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8ADDF2A9-F4E0-4757-BAC6-65B61DEE0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195" y="4706112"/>
            <a:ext cx="812004" cy="1447291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8CE92382-46E9-4CE6-BC0C-BA388D7B5E19}"/>
              </a:ext>
            </a:extLst>
          </p:cNvPr>
          <p:cNvSpPr txBox="1"/>
          <p:nvPr/>
        </p:nvSpPr>
        <p:spPr>
          <a:xfrm>
            <a:off x="1391797" y="6148246"/>
            <a:ext cx="13039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Ga100e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スタンプカード確認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ダイアログ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78" name="コネクタ: カギ線 77">
            <a:extLst>
              <a:ext uri="{FF2B5EF4-FFF2-40B4-BE49-F238E27FC236}">
                <a16:creationId xmlns:a16="http://schemas.microsoft.com/office/drawing/2014/main" id="{5BA10E3D-2DE1-409E-89A1-7DB87F15628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488254" y="2114080"/>
            <a:ext cx="490565" cy="26008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57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35" y="1543051"/>
            <a:ext cx="926724" cy="1640919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3" y="1543051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>
                <a:latin typeface="+mj-ea"/>
                <a:ea typeface="+mj-ea"/>
              </a:rPr>
              <a:t>CONFIDENTIAL</a:t>
            </a:r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2490659" y="1543051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　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307988" y="3180050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</a:rPr>
              <a:t>ガチャトップ画面</a:t>
            </a:r>
            <a:endParaRPr lang="en-US" altLang="ja-JP" sz="900">
              <a:latin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4875637" y="3210891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</a:rPr>
              <a:t>ga140</a:t>
            </a:r>
          </a:p>
          <a:p>
            <a:pPr algn="ctr"/>
            <a:r>
              <a:rPr lang="ja-JP" altLang="en-US" sz="1000">
                <a:latin typeface="+mj-ea"/>
              </a:rPr>
              <a:t>ガチャ結果一覧画面</a:t>
            </a:r>
            <a:endParaRPr lang="en-US" altLang="ja-JP" sz="1000">
              <a:latin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2306424" y="3250617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ga120</a:t>
            </a:r>
          </a:p>
          <a:p>
            <a:pPr algn="ctr"/>
            <a:r>
              <a:rPr lang="ja-JP" altLang="en-US" sz="900">
                <a:latin typeface="+mj-ea"/>
              </a:rPr>
              <a:t>ガチャ演出画面</a:t>
            </a:r>
            <a:endParaRPr lang="en-US" altLang="ja-JP" sz="900">
              <a:latin typeface="+mj-ea"/>
            </a:endParaRPr>
          </a:p>
          <a:p>
            <a:pPr algn="ctr"/>
            <a:r>
              <a:rPr lang="en-US" altLang="ja-JP" sz="800">
                <a:latin typeface="+mj-ea"/>
              </a:rPr>
              <a:t>※</a:t>
            </a:r>
            <a:r>
              <a:rPr lang="ja-JP" altLang="en-US" sz="800">
                <a:latin typeface="+mj-ea"/>
              </a:rPr>
              <a:t>要相談</a:t>
            </a:r>
            <a:endParaRPr lang="en-US" altLang="ja-JP" sz="900">
              <a:latin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</p:cNvCxnSpPr>
          <p:nvPr/>
        </p:nvCxnSpPr>
        <p:spPr>
          <a:xfrm rot="16200000" flipH="1">
            <a:off x="375638" y="3796572"/>
            <a:ext cx="2833155" cy="1363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1948272" y="2098341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186792" y="2092003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93" y="1550539"/>
            <a:ext cx="924084" cy="1627744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3381758" y="3203855"/>
            <a:ext cx="15595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</a:p>
          <a:p>
            <a:pPr algn="ctr"/>
            <a:r>
              <a:rPr lang="ja-JP" altLang="en-US" sz="900">
                <a:latin typeface="+mj-ea"/>
              </a:rPr>
              <a:t>獲得カード表示画面</a:t>
            </a:r>
            <a:endParaRPr lang="en-US" altLang="ja-JP" sz="900">
              <a:latin typeface="+mj-ea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B3BE967C-A8EB-4636-9779-71D9E529766D}"/>
              </a:ext>
            </a:extLst>
          </p:cNvPr>
          <p:cNvSpPr/>
          <p:nvPr/>
        </p:nvSpPr>
        <p:spPr>
          <a:xfrm>
            <a:off x="4116918" y="1336734"/>
            <a:ext cx="6513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×1or10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417182" y="2355943"/>
            <a:ext cx="335581" cy="41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3F06228-725E-499E-ACBA-E9073D762D1E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680982" y="2360127"/>
            <a:ext cx="371211" cy="42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5552655" y="1286913"/>
            <a:ext cx="6034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92" idx="0"/>
          </p:cNvCxnSpPr>
          <p:nvPr/>
        </p:nvCxnSpPr>
        <p:spPr>
          <a:xfrm rot="16200000" flipV="1">
            <a:off x="3271236" y="-692460"/>
            <a:ext cx="7488" cy="4478510"/>
          </a:xfrm>
          <a:prstGeom prst="bentConnector3">
            <a:avLst>
              <a:gd name="adj1" fmla="val 31528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782026" y="5274324"/>
            <a:ext cx="501007" cy="6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3283033" y="463414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5158566" y="393995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5514235" y="3178283"/>
            <a:ext cx="19316" cy="76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92" idx="3"/>
            <a:endCxn id="49" idx="1"/>
          </p:cNvCxnSpPr>
          <p:nvPr/>
        </p:nvCxnSpPr>
        <p:spPr>
          <a:xfrm flipV="1">
            <a:off x="1497767" y="2355943"/>
            <a:ext cx="992892" cy="388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1611940" y="2223938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18" y="1550537"/>
            <a:ext cx="916536" cy="1618297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01E874D-0151-4125-B7D1-D1C9C07F0455}"/>
              </a:ext>
            </a:extLst>
          </p:cNvPr>
          <p:cNvGrpSpPr/>
          <p:nvPr/>
        </p:nvGrpSpPr>
        <p:grpSpPr>
          <a:xfrm>
            <a:off x="1881083" y="4567611"/>
            <a:ext cx="900944" cy="1604061"/>
            <a:chOff x="597519" y="1198846"/>
            <a:chExt cx="2479906" cy="4415280"/>
          </a:xfrm>
        </p:grpSpPr>
        <p:pic>
          <p:nvPicPr>
            <p:cNvPr id="34" name="図 33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2C8B32D9-CC71-455D-9F20-0E42A1C7C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5D6692B-5583-4B32-8CFF-BD67A6732C63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CF3A634-58B4-4A0B-9B00-2C71B174619E}"/>
              </a:ext>
            </a:extLst>
          </p:cNvPr>
          <p:cNvSpPr txBox="1"/>
          <p:nvPr/>
        </p:nvSpPr>
        <p:spPr>
          <a:xfrm>
            <a:off x="1569764" y="6209235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ga100b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DACF576-67AC-4BEF-BD88-FCD9EBC75D26}"/>
              </a:ext>
            </a:extLst>
          </p:cNvPr>
          <p:cNvSpPr/>
          <p:nvPr/>
        </p:nvSpPr>
        <p:spPr>
          <a:xfrm>
            <a:off x="3202326" y="5902676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B9D842D-6669-428D-8532-6D37E38A9F6B}"/>
              </a:ext>
            </a:extLst>
          </p:cNvPr>
          <p:cNvSpPr/>
          <p:nvPr/>
        </p:nvSpPr>
        <p:spPr>
          <a:xfrm>
            <a:off x="5118212" y="5217600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06BED878-9055-4DF3-804E-DF828F76AD59}"/>
              </a:ext>
            </a:extLst>
          </p:cNvPr>
          <p:cNvGrpSpPr/>
          <p:nvPr/>
        </p:nvGrpSpPr>
        <p:grpSpPr>
          <a:xfrm>
            <a:off x="587073" y="3675110"/>
            <a:ext cx="900944" cy="1606204"/>
            <a:chOff x="6193281" y="1543051"/>
            <a:chExt cx="1900755" cy="3388669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3F58B80D-87F0-4500-A30D-38AE702B4E41}"/>
                </a:ext>
              </a:extLst>
            </p:cNvPr>
            <p:cNvSpPr/>
            <p:nvPr/>
          </p:nvSpPr>
          <p:spPr>
            <a:xfrm>
              <a:off x="6193281" y="1543051"/>
              <a:ext cx="1900755" cy="33886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57" name="四角形: 角を丸くする 56">
              <a:extLst>
                <a:ext uri="{FF2B5EF4-FFF2-40B4-BE49-F238E27FC236}">
                  <a16:creationId xmlns:a16="http://schemas.microsoft.com/office/drawing/2014/main" id="{AD56F3D2-A8B1-4343-971D-8AB88ACA581C}"/>
                </a:ext>
              </a:extLst>
            </p:cNvPr>
            <p:cNvSpPr/>
            <p:nvPr/>
          </p:nvSpPr>
          <p:spPr>
            <a:xfrm>
              <a:off x="6396278" y="1961544"/>
              <a:ext cx="1494760" cy="1987218"/>
            </a:xfrm>
            <a:prstGeom prst="roundRect">
              <a:avLst>
                <a:gd name="adj" fmla="val 180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ja-JP" altLang="en-US" sz="700">
                  <a:latin typeface="+mj-ea"/>
                  <a:ea typeface="+mj-ea"/>
                </a:rPr>
                <a:t>確認</a:t>
              </a:r>
              <a:endParaRPr kumimoji="1" lang="en-US" altLang="ja-JP" sz="700">
                <a:latin typeface="+mj-ea"/>
                <a:ea typeface="+mj-ea"/>
              </a:endParaRPr>
            </a:p>
            <a:p>
              <a:pPr algn="ctr"/>
              <a:endParaRPr kumimoji="1" lang="en-US" altLang="ja-JP" sz="600">
                <a:latin typeface="+mj-ea"/>
                <a:ea typeface="+mj-ea"/>
              </a:endParaRPr>
            </a:p>
            <a:p>
              <a:pPr algn="ctr"/>
              <a:r>
                <a:rPr lang="ja-JP" altLang="en-US" sz="500">
                  <a:latin typeface="+mj-ea"/>
                  <a:ea typeface="+mj-ea"/>
                </a:rPr>
                <a:t>気になる続きは</a:t>
              </a:r>
              <a:endParaRPr lang="en-US" altLang="ja-JP" sz="500">
                <a:latin typeface="+mj-ea"/>
                <a:ea typeface="+mj-ea"/>
              </a:endParaRPr>
            </a:p>
            <a:p>
              <a:pPr algn="ctr"/>
              <a:r>
                <a:rPr lang="en-US" altLang="ja-JP" sz="500">
                  <a:latin typeface="+mj-ea"/>
                  <a:ea typeface="+mj-ea"/>
                </a:rPr>
                <a:t>TR</a:t>
              </a:r>
              <a:r>
                <a:rPr lang="ja-JP" altLang="en-US" sz="500">
                  <a:latin typeface="+mj-ea"/>
                  <a:ea typeface="+mj-ea"/>
                </a:rPr>
                <a:t>カード入手後に！</a:t>
              </a:r>
              <a:endParaRPr lang="en-US" altLang="ja-JP" sz="500">
                <a:latin typeface="+mj-ea"/>
                <a:ea typeface="+mj-ea"/>
              </a:endParaRPr>
            </a:p>
          </p:txBody>
        </p:sp>
        <p:sp>
          <p:nvSpPr>
            <p:cNvPr id="59" name="四角形: 角を丸くする 58">
              <a:extLst>
                <a:ext uri="{FF2B5EF4-FFF2-40B4-BE49-F238E27FC236}">
                  <a16:creationId xmlns:a16="http://schemas.microsoft.com/office/drawing/2014/main" id="{63EF285C-CE31-4F69-8E8C-FFADB9C7EAE8}"/>
                </a:ext>
              </a:extLst>
            </p:cNvPr>
            <p:cNvSpPr/>
            <p:nvPr/>
          </p:nvSpPr>
          <p:spPr>
            <a:xfrm>
              <a:off x="6686458" y="3627543"/>
              <a:ext cx="914400" cy="24448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>
                  <a:latin typeface="+mj-ea"/>
                  <a:ea typeface="+mj-ea"/>
                </a:rPr>
                <a:t>OK</a:t>
              </a:r>
              <a:endParaRPr kumimoji="1" lang="ja-JP" altLang="en-US" sz="800">
                <a:latin typeface="+mj-ea"/>
                <a:ea typeface="+mj-ea"/>
              </a:endParaRPr>
            </a:p>
          </p:txBody>
        </p:sp>
      </p:grp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B35256C-DBB8-43B1-B890-77967740B53B}"/>
              </a:ext>
            </a:extLst>
          </p:cNvPr>
          <p:cNvSpPr txBox="1"/>
          <p:nvPr/>
        </p:nvSpPr>
        <p:spPr>
          <a:xfrm>
            <a:off x="402980" y="5318977"/>
            <a:ext cx="13039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Ga100d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アドベンチャー終了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ダイアログ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96EE865F-4679-4539-BA90-74158DC3A0C7}"/>
              </a:ext>
            </a:extLst>
          </p:cNvPr>
          <p:cNvCxnSpPr>
            <a:endCxn id="55" idx="0"/>
          </p:cNvCxnSpPr>
          <p:nvPr/>
        </p:nvCxnSpPr>
        <p:spPr>
          <a:xfrm>
            <a:off x="1029986" y="3163828"/>
            <a:ext cx="7559" cy="51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8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77FFB3-10FD-4DA2-8C1C-976BE42F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6" y="1130421"/>
            <a:ext cx="2533740" cy="453653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0463"/>
              </p:ext>
            </p:extLst>
          </p:nvPr>
        </p:nvGraphicFramePr>
        <p:xfrm>
          <a:off x="3912577" y="1043205"/>
          <a:ext cx="5112601" cy="22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ヘッダー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共通のヘッダー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ラインナップ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タップで概要ガチャの提供割合画面を表示させる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ガチャタイトル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ガチャ内容説明テキスト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ピックアップキャラ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残り日数 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タップで該当のガチャトップ画面に遷移させる。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フッター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共通のフッター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9989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96758" y="1129723"/>
            <a:ext cx="178721" cy="2228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78566" y="1808200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98324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60038" y="2114049"/>
            <a:ext cx="415441" cy="1429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A19D4F5-0A24-4736-AB01-7DE5EC3CD5AC}"/>
              </a:ext>
            </a:extLst>
          </p:cNvPr>
          <p:cNvSpPr txBox="1"/>
          <p:nvPr/>
        </p:nvSpPr>
        <p:spPr>
          <a:xfrm>
            <a:off x="3131396" y="5176987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B863FB6-A764-41B6-9EAE-B0CB29714BE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878566" y="5307792"/>
            <a:ext cx="252830" cy="1308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287860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878565" y="3009410"/>
            <a:ext cx="296914" cy="2290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34972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657477" y="2480527"/>
            <a:ext cx="518002" cy="20144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F9A0B5B-5FD0-4EFC-8A8F-C7202DA19219}"/>
              </a:ext>
            </a:extLst>
          </p:cNvPr>
          <p:cNvGrpSpPr/>
          <p:nvPr/>
        </p:nvGrpSpPr>
        <p:grpSpPr>
          <a:xfrm>
            <a:off x="3955778" y="4019658"/>
            <a:ext cx="3567992" cy="1418939"/>
            <a:chOff x="0" y="0"/>
            <a:chExt cx="3567992" cy="1418939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C44F59E8-5EA4-4092-AEB9-5918ADAD0066}"/>
                </a:ext>
              </a:extLst>
            </p:cNvPr>
            <p:cNvGrpSpPr/>
            <p:nvPr/>
          </p:nvGrpSpPr>
          <p:grpSpPr>
            <a:xfrm>
              <a:off x="0" y="24720"/>
              <a:ext cx="3555487" cy="1183613"/>
              <a:chOff x="0" y="24720"/>
              <a:chExt cx="3595686" cy="738474"/>
            </a:xfrm>
          </p:grpSpPr>
          <p:sp>
            <p:nvSpPr>
              <p:cNvPr id="60" name="四角形: 角を丸くする 59">
                <a:extLst>
                  <a:ext uri="{FF2B5EF4-FFF2-40B4-BE49-F238E27FC236}">
                    <a16:creationId xmlns:a16="http://schemas.microsoft.com/office/drawing/2014/main" id="{DE66F6A7-24E5-491A-A943-523CDB11456B}"/>
                  </a:ext>
                </a:extLst>
              </p:cNvPr>
              <p:cNvSpPr/>
              <p:nvPr/>
            </p:nvSpPr>
            <p:spPr>
              <a:xfrm>
                <a:off x="0" y="24720"/>
                <a:ext cx="3595686" cy="7384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AB58BBC2-C7B2-42EC-859C-E66E5E6FA548}"/>
                  </a:ext>
                </a:extLst>
              </p:cNvPr>
              <p:cNvGrpSpPr/>
              <p:nvPr/>
            </p:nvGrpSpPr>
            <p:grpSpPr>
              <a:xfrm>
                <a:off x="93462" y="296925"/>
                <a:ext cx="3328510" cy="319264"/>
                <a:chOff x="93462" y="296925"/>
                <a:chExt cx="3328510" cy="319264"/>
              </a:xfrm>
            </p:grpSpPr>
            <p:sp>
              <p:nvSpPr>
                <p:cNvPr id="81" name="四角形: 角を丸くする 80">
                  <a:extLst>
                    <a:ext uri="{FF2B5EF4-FFF2-40B4-BE49-F238E27FC236}">
                      <a16:creationId xmlns:a16="http://schemas.microsoft.com/office/drawing/2014/main" id="{11A9E94B-F82D-4E91-B186-D8585D3FEE36}"/>
                    </a:ext>
                  </a:extLst>
                </p:cNvPr>
                <p:cNvSpPr/>
                <p:nvPr/>
              </p:nvSpPr>
              <p:spPr>
                <a:xfrm>
                  <a:off x="93462" y="322979"/>
                  <a:ext cx="3328510" cy="27822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700"/>
                </a:p>
              </p:txBody>
            </p:sp>
            <p:sp>
              <p:nvSpPr>
                <p:cNvPr id="82" name="テキスト ボックス 83">
                  <a:extLst>
                    <a:ext uri="{FF2B5EF4-FFF2-40B4-BE49-F238E27FC236}">
                      <a16:creationId xmlns:a16="http://schemas.microsoft.com/office/drawing/2014/main" id="{055BE79F-CF56-4F64-936F-0B083417E498}"/>
                    </a:ext>
                  </a:extLst>
                </p:cNvPr>
                <p:cNvSpPr txBox="1"/>
                <p:nvPr/>
              </p:nvSpPr>
              <p:spPr>
                <a:xfrm>
                  <a:off x="100013" y="296925"/>
                  <a:ext cx="1304925" cy="3192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ja-JP" altLang="en-US" sz="700" b="0">
                      <a:solidFill>
                        <a:schemeClr val="bg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ガチャ内容説明テキスト</a:t>
                  </a:r>
                  <a:endParaRPr kumimoji="1" lang="en-US" altLang="ja-JP" sz="700" b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ja-JP" sz="700" b="0">
                      <a:solidFill>
                        <a:schemeClr val="bg1"/>
                      </a:solidFill>
                      <a:effectLst/>
                      <a:latin typeface="メイリオ" panose="020B0604030504040204" pitchFamily="50" charset="-128"/>
                      <a:ea typeface="メイリオ" panose="020B0604030504040204" pitchFamily="50" charset="-128"/>
                      <a:cs typeface="+mn-cs"/>
                    </a:rPr>
                    <a:t>ガチャ内容説明テキスト</a:t>
                  </a:r>
                  <a:endParaRPr lang="ja-JP" altLang="ja-JP" sz="700" b="0">
                    <a:solidFill>
                      <a:schemeClr val="bg1"/>
                    </a:solidFill>
                    <a:effectLst/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endParaRPr kumimoji="1" lang="ja-JP" altLang="en-US" sz="11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62" name="テキスト ボックス 560">
                <a:extLst>
                  <a:ext uri="{FF2B5EF4-FFF2-40B4-BE49-F238E27FC236}">
                    <a16:creationId xmlns:a16="http://schemas.microsoft.com/office/drawing/2014/main" id="{41513B80-76AD-46F0-AC40-94CD9B941BF3}"/>
                  </a:ext>
                </a:extLst>
              </p:cNvPr>
              <p:cNvSpPr txBox="1"/>
              <p:nvPr/>
            </p:nvSpPr>
            <p:spPr>
              <a:xfrm>
                <a:off x="33338" y="51547"/>
                <a:ext cx="1743075" cy="35496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日</a:t>
                </a:r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回限定！無料ガチャ</a:t>
                </a:r>
                <a:endParaRPr kumimoji="1" lang="en-US" altLang="ja-JP" sz="105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5EF49D5-E048-4324-95BC-16023346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53" y="61420"/>
              <a:ext cx="3295648" cy="992560"/>
            </a:xfrm>
            <a:prstGeom prst="rect">
              <a:avLst/>
            </a:prstGeom>
          </p:spPr>
        </p:pic>
        <p:sp>
          <p:nvSpPr>
            <p:cNvPr id="58" name="テキスト ボックス 562">
              <a:extLst>
                <a:ext uri="{FF2B5EF4-FFF2-40B4-BE49-F238E27FC236}">
                  <a16:creationId xmlns:a16="http://schemas.microsoft.com/office/drawing/2014/main" id="{4AC2C636-9AD3-440B-9085-7DE240E7F275}"/>
                </a:ext>
              </a:extLst>
            </p:cNvPr>
            <p:cNvSpPr txBox="1"/>
            <p:nvPr/>
          </p:nvSpPr>
          <p:spPr>
            <a:xfrm>
              <a:off x="2874758" y="1047716"/>
              <a:ext cx="693234" cy="37122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あと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日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四角形: 角を丸くする 58">
              <a:extLst>
                <a:ext uri="{FF2B5EF4-FFF2-40B4-BE49-F238E27FC236}">
                  <a16:creationId xmlns:a16="http://schemas.microsoft.com/office/drawing/2014/main" id="{48B36313-C5F1-4987-8CA1-C3A888F222E1}"/>
                </a:ext>
              </a:extLst>
            </p:cNvPr>
            <p:cNvSpPr/>
            <p:nvPr/>
          </p:nvSpPr>
          <p:spPr>
            <a:xfrm>
              <a:off x="2712842" y="0"/>
              <a:ext cx="792000" cy="21353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700" b="1"/>
                <a:t>ラインナップ</a:t>
              </a:r>
              <a:endParaRPr kumimoji="1" lang="ja-JP" altLang="en-US" sz="900" b="1"/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BC301A7-6470-405C-AE95-138E1C404131}"/>
              </a:ext>
            </a:extLst>
          </p:cNvPr>
          <p:cNvSpPr/>
          <p:nvPr/>
        </p:nvSpPr>
        <p:spPr>
          <a:xfrm>
            <a:off x="150921" y="416014"/>
            <a:ext cx="8892013" cy="564629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rgbClr val="FF0000"/>
                </a:solidFill>
              </a:rPr>
              <a:t>2020.01.28</a:t>
            </a:r>
          </a:p>
          <a:p>
            <a:pPr algn="ctr"/>
            <a:r>
              <a:rPr kumimoji="1" lang="ja-JP" altLang="en-US" sz="2800">
                <a:solidFill>
                  <a:srgbClr val="FF0000"/>
                </a:solidFill>
              </a:rPr>
              <a:t>削除</a:t>
            </a:r>
          </a:p>
        </p:txBody>
      </p:sp>
    </p:spTree>
    <p:extLst>
      <p:ext uri="{BB962C8B-B14F-4D97-AF65-F5344CB8AC3E}">
        <p14:creationId xmlns:p14="http://schemas.microsoft.com/office/powerpoint/2010/main" val="3799923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3B32E8E-80DA-4E68-B7CC-13262D63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8" y="1137746"/>
            <a:ext cx="2546239" cy="449581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45932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ga100 </a:t>
            </a:r>
            <a:r>
              <a:rPr kumimoji="1" lang="ja-JP" altLang="en-US" sz="1400" b="1">
                <a:latin typeface="+mj-ea"/>
                <a:ea typeface="+mj-ea"/>
              </a:rPr>
              <a:t>ガチャトップ画面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2593"/>
              </p:ext>
            </p:extLst>
          </p:nvPr>
        </p:nvGraphicFramePr>
        <p:xfrm>
          <a:off x="3912577" y="928043"/>
          <a:ext cx="5112602" cy="456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スタンプボタン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連ガチャが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回行われるごとにスタンプが押される。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期限と次の報酬を表示させる。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タップでスタンプカードウィンドウを表示させる。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８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3954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9813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7591581" y="5199678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94DB1DF-8B34-4F28-88B2-5653CD029396}"/>
              </a:ext>
            </a:extLst>
          </p:cNvPr>
          <p:cNvSpPr txBox="1"/>
          <p:nvPr/>
        </p:nvSpPr>
        <p:spPr>
          <a:xfrm>
            <a:off x="3175479" y="34505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FBED6647-B921-4751-BAE7-66E0DE837BC8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2727525" y="3581400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82EF134-E43E-4B0E-A3AB-8C66F55060DD}"/>
              </a:ext>
            </a:extLst>
          </p:cNvPr>
          <p:cNvSpPr txBox="1"/>
          <p:nvPr/>
        </p:nvSpPr>
        <p:spPr>
          <a:xfrm>
            <a:off x="3145974" y="412772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A14084A8-6E35-472A-91D3-29F4AE3C056C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727526" y="4258532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9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24146FD-472E-4B4B-9239-17795ED083C2}"/>
              </a:ext>
            </a:extLst>
          </p:cNvPr>
          <p:cNvSpPr txBox="1"/>
          <p:nvPr/>
        </p:nvSpPr>
        <p:spPr>
          <a:xfrm>
            <a:off x="25786" y="353242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10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747744F5-7CD1-4C9D-8349-6E595E2D0F01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400446" y="3663232"/>
            <a:ext cx="443632" cy="18949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7D2A685-6E90-4990-982A-8455093AD821}"/>
              </a:ext>
            </a:extLst>
          </p:cNvPr>
          <p:cNvSpPr txBox="1"/>
          <p:nvPr/>
        </p:nvSpPr>
        <p:spPr>
          <a:xfrm>
            <a:off x="77425" y="4098903"/>
            <a:ext cx="38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46F52C47-9191-4A57-8373-5DE47CA20F6A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461285" y="3924844"/>
            <a:ext cx="784540" cy="30486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矢印: 右 2">
            <a:extLst>
              <a:ext uri="{FF2B5EF4-FFF2-40B4-BE49-F238E27FC236}">
                <a16:creationId xmlns:a16="http://schemas.microsoft.com/office/drawing/2014/main" id="{4671A100-C036-4AF0-9EEF-80814FEB9A89}"/>
              </a:ext>
            </a:extLst>
          </p:cNvPr>
          <p:cNvSpPr/>
          <p:nvPr/>
        </p:nvSpPr>
        <p:spPr>
          <a:xfrm>
            <a:off x="2644706" y="2735115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77AEA51-8ED1-4876-83CE-8A8AD4672183}"/>
              </a:ext>
            </a:extLst>
          </p:cNvPr>
          <p:cNvSpPr/>
          <p:nvPr/>
        </p:nvSpPr>
        <p:spPr>
          <a:xfrm rot="10800000">
            <a:off x="593720" y="2314310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02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3FF8981-2FE8-4BAD-8857-70A5064D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3" y="1147942"/>
            <a:ext cx="2516158" cy="4472402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71608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ga100 </a:t>
            </a:r>
            <a:r>
              <a:rPr kumimoji="1" lang="ja-JP" altLang="en-US" sz="1400" b="1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kumimoji="1" lang="ja-JP" altLang="en-US" sz="1400" b="1">
                <a:latin typeface="+mj-ea"/>
                <a:ea typeface="+mj-ea"/>
              </a:rPr>
              <a:t>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85626"/>
              </p:ext>
            </p:extLst>
          </p:nvPr>
        </p:nvGraphicFramePr>
        <p:xfrm>
          <a:off x="3651168" y="1147941"/>
          <a:ext cx="5112602" cy="31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6372821" y="4232662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A53893C-0DF2-4B23-BCB4-8F442A92F2A1}"/>
              </a:ext>
            </a:extLst>
          </p:cNvPr>
          <p:cNvSpPr/>
          <p:nvPr/>
        </p:nvSpPr>
        <p:spPr>
          <a:xfrm>
            <a:off x="821851" y="4662990"/>
            <a:ext cx="812018" cy="28506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>
                <a:latin typeface="+mj-ea"/>
                <a:ea typeface="+mj-ea"/>
              </a:rPr>
              <a:t>あと</a:t>
            </a:r>
            <a:r>
              <a:rPr kumimoji="1" lang="en-US" altLang="ja-JP" sz="700">
                <a:latin typeface="+mj-ea"/>
                <a:ea typeface="+mj-ea"/>
              </a:rPr>
              <a:t>23</a:t>
            </a:r>
            <a:r>
              <a:rPr kumimoji="1" lang="ja-JP" altLang="en-US" sz="700">
                <a:latin typeface="+mj-ea"/>
                <a:ea typeface="+mj-ea"/>
              </a:rPr>
              <a:t>時間</a:t>
            </a:r>
            <a:r>
              <a:rPr kumimoji="1" lang="en-US" altLang="ja-JP" sz="700">
                <a:latin typeface="+mj-ea"/>
                <a:ea typeface="+mj-ea"/>
              </a:rPr>
              <a:t>59</a:t>
            </a:r>
            <a:r>
              <a:rPr kumimoji="1" lang="ja-JP" altLang="en-US" sz="700">
                <a:latin typeface="+mj-ea"/>
                <a:ea typeface="+mj-ea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59764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初期文字メイリオ1.potx" id="{4CC45B49-B3D3-4080-927A-D6BA33902AE7}" vid="{8A81B9CE-A1AC-4B19-889B-2A875DBDC6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A4AEB3-75A9-44A0-A4FD-8F6E539F9F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34FD08-3900-48BC-A60C-207B15D91B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6febf-2773-4faf-ae76-6dee2362d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31DC33-B36C-4924-B3C3-6C87B74BA3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初期文字メイリオ1</Template>
  <Application>Microsoft Office PowerPoint</Application>
  <PresentationFormat>画面に合わせる (4:3)</PresentationFormat>
  <Slides>17</Slides>
  <Notes>0</Notes>
  <HiddenSlides>0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8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真吾 宮田</dc:creator>
  <cp:revision>2</cp:revision>
  <dcterms:created xsi:type="dcterms:W3CDTF">2019-06-27T02:30:15Z</dcterms:created>
  <dcterms:modified xsi:type="dcterms:W3CDTF">2020-02-05T09:15:19Z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